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334" r:id="rId5"/>
    <p:sldId id="360" r:id="rId6"/>
    <p:sldId id="361" r:id="rId7"/>
    <p:sldId id="362" r:id="rId8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>
          <p15:clr>
            <a:srgbClr val="A4A3A4"/>
          </p15:clr>
        </p15:guide>
        <p15:guide id="2" orient="horz" pos="4201">
          <p15:clr>
            <a:srgbClr val="A4A3A4"/>
          </p15:clr>
        </p15:guide>
        <p15:guide id="3" orient="horz" pos="2976">
          <p15:clr>
            <a:srgbClr val="A4A3A4"/>
          </p15:clr>
        </p15:guide>
        <p15:guide id="4" orient="horz" pos="1253">
          <p15:clr>
            <a:srgbClr val="A4A3A4"/>
          </p15:clr>
        </p15:guide>
        <p15:guide id="5" orient="horz" pos="4065">
          <p15:clr>
            <a:srgbClr val="A4A3A4"/>
          </p15:clr>
        </p15:guide>
        <p15:guide id="6" orient="horz" pos="1525">
          <p15:clr>
            <a:srgbClr val="A4A3A4"/>
          </p15:clr>
        </p15:guide>
        <p15:guide id="7" orient="horz" pos="709" userDrawn="1">
          <p15:clr>
            <a:srgbClr val="A4A3A4"/>
          </p15:clr>
        </p15:guide>
        <p15:guide id="8" orient="horz" pos="845">
          <p15:clr>
            <a:srgbClr val="A4A3A4"/>
          </p15:clr>
        </p15:guide>
        <p15:guide id="9" orient="horz" pos="1162">
          <p15:clr>
            <a:srgbClr val="A4A3A4"/>
          </p15:clr>
        </p15:guide>
        <p15:guide id="10" pos="3120">
          <p15:clr>
            <a:srgbClr val="A4A3A4"/>
          </p15:clr>
        </p15:guide>
        <p15:guide id="11" pos="3438">
          <p15:clr>
            <a:srgbClr val="A4A3A4"/>
          </p15:clr>
        </p15:guide>
        <p15:guide id="12" pos="4617">
          <p15:clr>
            <a:srgbClr val="A4A3A4"/>
          </p15:clr>
        </p15:guide>
        <p15:guide id="13" pos="1986">
          <p15:clr>
            <a:srgbClr val="A4A3A4"/>
          </p15:clr>
        </p15:guide>
        <p15:guide id="14" pos="580">
          <p15:clr>
            <a:srgbClr val="A4A3A4"/>
          </p15:clr>
        </p15:guide>
        <p15:guide id="15" pos="2304">
          <p15:clr>
            <a:srgbClr val="A4A3A4"/>
          </p15:clr>
        </p15:guide>
        <p15:guide id="16" pos="262" userDrawn="1">
          <p15:clr>
            <a:srgbClr val="A4A3A4"/>
          </p15:clr>
        </p15:guide>
        <p15:guide id="17" pos="60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최성호" initials="최" lastIdx="3" clrIdx="0">
    <p:extLst>
      <p:ext uri="{19B8F6BF-5375-455C-9EA6-DF929625EA0E}">
        <p15:presenceInfo xmlns:p15="http://schemas.microsoft.com/office/powerpoint/2012/main" userId="S-1-5-21-1944003135-1417914267-667908833-742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DDDDD"/>
    <a:srgbClr val="FFFF99"/>
    <a:srgbClr val="FFFFCC"/>
    <a:srgbClr val="CC3300"/>
    <a:srgbClr val="CCECFF"/>
    <a:srgbClr val="CCFFFF"/>
    <a:srgbClr val="F7FFFF"/>
    <a:srgbClr val="FFF7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04" autoAdjust="0"/>
    <p:restoredTop sz="94749" autoAdjust="0"/>
  </p:normalViewPr>
  <p:slideViewPr>
    <p:cSldViewPr showGuides="1">
      <p:cViewPr varScale="1">
        <p:scale>
          <a:sx n="102" d="100"/>
          <a:sy n="102" d="100"/>
        </p:scale>
        <p:origin x="2244" y="102"/>
      </p:cViewPr>
      <p:guideLst>
        <p:guide orient="horz" pos="482"/>
        <p:guide orient="horz" pos="4201"/>
        <p:guide orient="horz" pos="2976"/>
        <p:guide orient="horz" pos="1253"/>
        <p:guide orient="horz" pos="4065"/>
        <p:guide orient="horz" pos="1525"/>
        <p:guide orient="horz" pos="709"/>
        <p:guide orient="horz" pos="845"/>
        <p:guide orient="horz" pos="1162"/>
        <p:guide pos="3120"/>
        <p:guide pos="3438"/>
        <p:guide pos="4617"/>
        <p:guide pos="1986"/>
        <p:guide pos="580"/>
        <p:guide pos="2304"/>
        <p:guide pos="262"/>
        <p:guide pos="602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643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422E1F1C-8319-4938-9C5E-2C3EEFF14869}" type="datetimeFigureOut">
              <a:rPr lang="ko-KR" altLang="en-US" smtClean="0"/>
              <a:t>2025-05-08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643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747D0293-A9C4-428B-A161-F7DDAB8FF7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7233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643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E2E97084-0AE1-4DC8-AE67-F929F63C9C9B}" type="datetimeFigureOut">
              <a:rPr lang="ko-KR" altLang="en-US" smtClean="0"/>
              <a:t>2025-05-08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085" y="4715192"/>
            <a:ext cx="5437506" cy="4466274"/>
          </a:xfrm>
          <a:prstGeom prst="rect">
            <a:avLst/>
          </a:prstGeom>
        </p:spPr>
        <p:txBody>
          <a:bodyPr vert="horz" lIns="91312" tIns="45656" rIns="91312" bIns="45656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643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4C3A51D3-45D3-420A-853B-26EE02842D1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6399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3065">
              <a:spcBef>
                <a:spcPts val="300"/>
              </a:spcBef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924EE-900F-4D2A-B015-67154587C3BB}" type="slidenum">
              <a:rPr lang="ko-KR" altLang="en-US" smtClean="0">
                <a:solidFill>
                  <a:prstClr val="black"/>
                </a:solidFill>
              </a:rPr>
              <a:pPr/>
              <a:t>2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44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3065">
              <a:spcBef>
                <a:spcPts val="300"/>
              </a:spcBef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924EE-900F-4D2A-B015-67154587C3BB}" type="slidenum">
              <a:rPr lang="ko-KR" altLang="en-US" smtClean="0">
                <a:solidFill>
                  <a:prstClr val="black"/>
                </a:solidFill>
              </a:rPr>
              <a:pPr/>
              <a:t>3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91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3065">
              <a:spcBef>
                <a:spcPts val="300"/>
              </a:spcBef>
              <a:defRPr/>
            </a:pP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2924EE-900F-4D2A-B015-67154587C3BB}" type="slidenum">
              <a:rPr lang="ko-KR" altLang="en-US" smtClean="0">
                <a:solidFill>
                  <a:prstClr val="black"/>
                </a:solidFill>
              </a:rPr>
              <a:pPr/>
              <a:t>4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91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microsoft.com/office/2007/relationships/hdphoto" Target="../media/hdphoto2.wdp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결재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  <p:sp>
        <p:nvSpPr>
          <p:cNvPr id="7" name="직사각형 6"/>
          <p:cNvSpPr/>
          <p:nvPr userDrawn="1"/>
        </p:nvSpPr>
        <p:spPr>
          <a:xfrm>
            <a:off x="632520" y="2420888"/>
            <a:ext cx="7884000" cy="252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 preferRelativeResize="0">
            <a:picLocks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07" y="588312"/>
            <a:ext cx="9000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28" y="6456796"/>
            <a:ext cx="1368000" cy="35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779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7_자유양식(제목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0"/>
          <p:cNvSpPr>
            <a:spLocks noChangeShapeType="1"/>
          </p:cNvSpPr>
          <p:nvPr userDrawn="1">
            <p:custDataLst>
              <p:tags r:id="rId1"/>
            </p:custDataLst>
          </p:nvPr>
        </p:nvSpPr>
        <p:spPr bwMode="auto">
          <a:xfrm>
            <a:off x="470119" y="764704"/>
            <a:ext cx="9435881" cy="0"/>
          </a:xfrm>
          <a:prstGeom prst="line">
            <a:avLst/>
          </a:prstGeom>
          <a:noFill/>
          <a:ln w="28575">
            <a:solidFill>
              <a:srgbClr val="17496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EE2D7F7-0C5D-433A-BA2A-0068783DE868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2025-05-08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34754B1-5481-42F5-A136-487F2D713CB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788" y="6409321"/>
            <a:ext cx="1512000" cy="39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15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일반 양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0A4F-17D2-4197-9C1F-D555381DAC5D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2025-05-08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Line 10"/>
          <p:cNvSpPr>
            <a:spLocks noChangeShapeType="1"/>
          </p:cNvSpPr>
          <p:nvPr userDrawn="1">
            <p:custDataLst>
              <p:tags r:id="rId1"/>
            </p:custDataLst>
          </p:nvPr>
        </p:nvSpPr>
        <p:spPr bwMode="auto">
          <a:xfrm>
            <a:off x="354427" y="764704"/>
            <a:ext cx="9540000" cy="0"/>
          </a:xfrm>
          <a:prstGeom prst="line">
            <a:avLst/>
          </a:prstGeom>
          <a:noFill/>
          <a:ln w="28575">
            <a:solidFill>
              <a:srgbClr val="17496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722" tIns="45364" rIns="90722" bIns="45364" anchor="ctr"/>
          <a:lstStyle/>
          <a:p>
            <a:pPr defTabSz="907257"/>
            <a:endParaRPr lang="ko-KR" altLang="en-US">
              <a:solidFill>
                <a:prstClr val="black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788" y="6409321"/>
            <a:ext cx="1512000" cy="394116"/>
          </a:xfrm>
          <a:prstGeom prst="rect">
            <a:avLst/>
          </a:prstGeom>
        </p:spPr>
      </p:pic>
      <p:sp>
        <p:nvSpPr>
          <p:cNvPr id="8" name="제목 1"/>
          <p:cNvSpPr>
            <a:spLocks noGrp="1"/>
          </p:cNvSpPr>
          <p:nvPr>
            <p:ph type="title" hasCustomPrompt="1"/>
          </p:nvPr>
        </p:nvSpPr>
        <p:spPr>
          <a:xfrm>
            <a:off x="495305" y="274638"/>
            <a:ext cx="8915400" cy="41805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100" baseline="0">
                <a:latin typeface="+mj-ea"/>
                <a:ea typeface="+mj-ea"/>
              </a:defRPr>
            </a:lvl1pPr>
          </a:lstStyle>
          <a:p>
            <a:r>
              <a:rPr lang="ko-KR" altLang="en-US" dirty="0"/>
              <a:t>제 목 </a:t>
            </a:r>
            <a:r>
              <a:rPr lang="en-US" altLang="ko-KR" dirty="0"/>
              <a:t>– </a:t>
            </a:r>
            <a:r>
              <a:rPr lang="ko-KR" altLang="en-US" dirty="0"/>
              <a:t>현대하모니 </a:t>
            </a:r>
            <a:r>
              <a:rPr lang="en-US" altLang="ko-KR" dirty="0"/>
              <a:t>B, 24pt</a:t>
            </a:r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42039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일반 양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0A4F-17D2-4197-9C1F-D555381DAC5D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2025-05-08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Line 10"/>
          <p:cNvSpPr>
            <a:spLocks noChangeShapeType="1"/>
          </p:cNvSpPr>
          <p:nvPr userDrawn="1">
            <p:custDataLst>
              <p:tags r:id="rId1"/>
            </p:custDataLst>
          </p:nvPr>
        </p:nvSpPr>
        <p:spPr bwMode="auto">
          <a:xfrm>
            <a:off x="354427" y="764704"/>
            <a:ext cx="9540000" cy="0"/>
          </a:xfrm>
          <a:prstGeom prst="line">
            <a:avLst/>
          </a:prstGeom>
          <a:noFill/>
          <a:ln w="28575">
            <a:solidFill>
              <a:srgbClr val="17496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722" tIns="45364" rIns="90722" bIns="45364" anchor="ctr"/>
          <a:lstStyle/>
          <a:p>
            <a:pPr defTabSz="907257"/>
            <a:endParaRPr lang="ko-KR" altLang="en-US">
              <a:solidFill>
                <a:prstClr val="black"/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788" y="6409321"/>
            <a:ext cx="1512000" cy="394116"/>
          </a:xfrm>
          <a:prstGeom prst="rect">
            <a:avLst/>
          </a:prstGeom>
        </p:spPr>
      </p:pic>
      <p:sp>
        <p:nvSpPr>
          <p:cNvPr id="8" name="제목 1"/>
          <p:cNvSpPr>
            <a:spLocks noGrp="1"/>
          </p:cNvSpPr>
          <p:nvPr>
            <p:ph type="title" hasCustomPrompt="1"/>
          </p:nvPr>
        </p:nvSpPr>
        <p:spPr>
          <a:xfrm>
            <a:off x="495305" y="274638"/>
            <a:ext cx="8915400" cy="41805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100" baseline="0">
                <a:latin typeface="+mj-ea"/>
                <a:ea typeface="+mj-ea"/>
              </a:defRPr>
            </a:lvl1pPr>
          </a:lstStyle>
          <a:p>
            <a:r>
              <a:rPr lang="ko-KR" altLang="en-US" dirty="0"/>
              <a:t>제 목 </a:t>
            </a:r>
            <a:r>
              <a:rPr lang="en-US" altLang="ko-KR" dirty="0"/>
              <a:t>– </a:t>
            </a:r>
            <a:r>
              <a:rPr lang="ko-KR" altLang="en-US" dirty="0"/>
              <a:t>현대하모니 </a:t>
            </a:r>
            <a:r>
              <a:rPr lang="en-US" altLang="ko-KR" dirty="0"/>
              <a:t>B, 24pt</a:t>
            </a:r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62780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결재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 preferRelativeResize="0"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07" y="588312"/>
            <a:ext cx="9000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28" y="6456796"/>
            <a:ext cx="1368000" cy="35658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132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일반 양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0A4F-17D2-4197-9C1F-D555381DAC5D}" type="datetimeFigureOut">
              <a:rPr lang="ko-KR" altLang="en-US" smtClean="0"/>
              <a:t>2025-05-08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Line 10"/>
          <p:cNvSpPr>
            <a:spLocks noChangeShapeType="1"/>
          </p:cNvSpPr>
          <p:nvPr userDrawn="1">
            <p:custDataLst>
              <p:tags r:id="rId1"/>
            </p:custDataLst>
          </p:nvPr>
        </p:nvSpPr>
        <p:spPr bwMode="auto">
          <a:xfrm>
            <a:off x="354426" y="764704"/>
            <a:ext cx="9540000" cy="0"/>
          </a:xfrm>
          <a:prstGeom prst="line">
            <a:avLst/>
          </a:prstGeom>
          <a:noFill/>
          <a:ln w="28575">
            <a:solidFill>
              <a:srgbClr val="17496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28" y="6456796"/>
            <a:ext cx="1368000" cy="35658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70437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일반 양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273050" y="604838"/>
            <a:ext cx="6989763" cy="0"/>
          </a:xfrm>
          <a:prstGeom prst="line">
            <a:avLst/>
          </a:prstGeom>
          <a:noFill/>
          <a:ln w="25400">
            <a:solidFill>
              <a:srgbClr val="AEAEA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>
              <a:solidFill>
                <a:srgbClr val="000000"/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788" y="6409321"/>
            <a:ext cx="1512000" cy="39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36015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나의 안전 다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 userDrawn="1"/>
        </p:nvSpPr>
        <p:spPr>
          <a:xfrm>
            <a:off x="5" y="2987224"/>
            <a:ext cx="9906000" cy="3106072"/>
          </a:xfrm>
          <a:prstGeom prst="rect">
            <a:avLst/>
          </a:prstGeom>
          <a:solidFill>
            <a:srgbClr val="DCE6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12" name="직사각형 11"/>
          <p:cNvSpPr/>
          <p:nvPr userDrawn="1"/>
        </p:nvSpPr>
        <p:spPr>
          <a:xfrm>
            <a:off x="2191682" y="6237312"/>
            <a:ext cx="5522637" cy="36004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ko-KR" altLang="en-US" sz="2200" b="1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  </a:t>
            </a:r>
            <a:r>
              <a:rPr lang="ko-KR" altLang="en-US" sz="2200" b="1" dirty="0">
                <a:solidFill>
                  <a:prstClr val="black"/>
                </a:solidFill>
                <a:latin typeface="현대하모니 M" pitchFamily="18" charset="-127"/>
                <a:ea typeface="현대하모니 M" pitchFamily="18" charset="-127"/>
              </a:rPr>
              <a:t>안전실천</a:t>
            </a:r>
            <a:r>
              <a:rPr lang="en-US" altLang="ko-KR" sz="2200" b="1" dirty="0">
                <a:solidFill>
                  <a:prstClr val="black"/>
                </a:solidFill>
                <a:latin typeface="현대하모니 M" pitchFamily="18" charset="-127"/>
                <a:ea typeface="현대하모니 M" pitchFamily="18" charset="-127"/>
              </a:rPr>
              <a:t>!!  </a:t>
            </a:r>
            <a:r>
              <a:rPr lang="ko-KR" altLang="en-US" sz="2200" b="1" dirty="0">
                <a:solidFill>
                  <a:prstClr val="black"/>
                </a:solidFill>
                <a:latin typeface="현대하모니 M" pitchFamily="18" charset="-127"/>
                <a:ea typeface="현대하모니 M" pitchFamily="18" charset="-127"/>
              </a:rPr>
              <a:t>전원참여</a:t>
            </a:r>
            <a:r>
              <a:rPr lang="en-US" altLang="ko-KR" sz="2200" b="1" dirty="0">
                <a:solidFill>
                  <a:prstClr val="black"/>
                </a:solidFill>
                <a:latin typeface="현대하모니 M" pitchFamily="18" charset="-127"/>
                <a:ea typeface="현대하모니 M" pitchFamily="18" charset="-127"/>
              </a:rPr>
              <a:t>!!  </a:t>
            </a:r>
            <a:r>
              <a:rPr lang="ko-KR" altLang="en-US" sz="22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좋아</a:t>
            </a:r>
            <a:r>
              <a:rPr lang="en-US" altLang="ko-KR" sz="22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! </a:t>
            </a:r>
            <a:r>
              <a:rPr lang="ko-KR" altLang="en-US" sz="22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좋아</a:t>
            </a:r>
            <a:r>
              <a:rPr lang="en-US" altLang="ko-KR" sz="22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! </a:t>
            </a:r>
            <a:r>
              <a:rPr lang="ko-KR" altLang="en-US" sz="22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좋아</a:t>
            </a:r>
            <a:r>
              <a:rPr lang="en-US" altLang="ko-KR" sz="22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! </a:t>
            </a:r>
            <a:endParaRPr lang="ko-KR" altLang="en-US" sz="2200" b="1" dirty="0">
              <a:solidFill>
                <a:srgbClr val="0000FF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13" name="직사각형 12"/>
          <p:cNvSpPr/>
          <p:nvPr userDrawn="1"/>
        </p:nvSpPr>
        <p:spPr>
          <a:xfrm>
            <a:off x="860742" y="1390873"/>
            <a:ext cx="8220729" cy="1416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ko-KR" altLang="en-US" sz="1900" b="1" dirty="0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나는 인간존중</a:t>
            </a:r>
            <a:r>
              <a:rPr lang="en-US" altLang="ko-KR" sz="1900" b="1" dirty="0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 </a:t>
            </a:r>
            <a:r>
              <a:rPr lang="ko-KR" altLang="en-US" sz="1900" b="1" dirty="0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정신을 바탕으로 안전이 최고의 핵심가치임을 인식하고</a:t>
            </a:r>
            <a:endParaRPr lang="en-US" altLang="ko-KR" sz="1900" b="1" dirty="0">
              <a:solidFill>
                <a:prstClr val="black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ko-KR" altLang="en-US" sz="1900" b="1" dirty="0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안전한 </a:t>
            </a:r>
            <a:r>
              <a:rPr lang="ko-KR" altLang="en-US" sz="1900" b="1" dirty="0" err="1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일터ㆍ밝고</a:t>
            </a:r>
            <a:r>
              <a:rPr lang="ko-KR" altLang="en-US" sz="1900" b="1" dirty="0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 건강한 삶을</a:t>
            </a:r>
            <a:r>
              <a:rPr lang="en-US" altLang="ko-KR" sz="1900" b="1" dirty="0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 </a:t>
            </a:r>
            <a:r>
              <a:rPr lang="ko-KR" altLang="en-US" sz="1900" b="1" dirty="0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위해 </a:t>
            </a:r>
            <a:endParaRPr lang="en-US" altLang="ko-KR" sz="1900" b="1" dirty="0">
              <a:solidFill>
                <a:prstClr val="black"/>
              </a:solidFill>
              <a:latin typeface="HY견명조" pitchFamily="18" charset="-127"/>
              <a:ea typeface="HY견명조" pitchFamily="18" charset="-127"/>
            </a:endParaRPr>
          </a:p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ko-KR" altLang="en-US" sz="1900" b="1" dirty="0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나부터 참여하고 실천해 나갈 것을 다짐합니다</a:t>
            </a:r>
            <a:r>
              <a:rPr lang="en-US" altLang="ko-KR" sz="1900" b="1" dirty="0">
                <a:solidFill>
                  <a:prstClr val="black"/>
                </a:solidFill>
                <a:latin typeface="HY견명조" pitchFamily="18" charset="-127"/>
                <a:ea typeface="HY견명조" pitchFamily="18" charset="-127"/>
              </a:rPr>
              <a:t>.</a:t>
            </a:r>
          </a:p>
        </p:txBody>
      </p:sp>
      <p:pic>
        <p:nvPicPr>
          <p:cNvPr id="14" name="그림 2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87" b="29816"/>
          <a:stretch>
            <a:fillRect/>
          </a:stretch>
        </p:blipFill>
        <p:spPr bwMode="auto">
          <a:xfrm>
            <a:off x="326382" y="1628800"/>
            <a:ext cx="128743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직사각형 14"/>
          <p:cNvSpPr/>
          <p:nvPr userDrawn="1"/>
        </p:nvSpPr>
        <p:spPr>
          <a:xfrm>
            <a:off x="3294937" y="3573013"/>
            <a:ext cx="60509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나는</a:t>
            </a:r>
            <a:r>
              <a:rPr lang="en-US" altLang="ko-KR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, </a:t>
            </a:r>
            <a:r>
              <a:rPr lang="ko-KR" altLang="en-US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안전의 기본과 원칙을 준수한다</a:t>
            </a:r>
            <a:r>
              <a:rPr lang="en-US" altLang="ko-KR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.</a:t>
            </a:r>
          </a:p>
        </p:txBody>
      </p:sp>
      <p:sp>
        <p:nvSpPr>
          <p:cNvPr id="16" name="직사각형 15"/>
          <p:cNvSpPr/>
          <p:nvPr userDrawn="1"/>
        </p:nvSpPr>
        <p:spPr>
          <a:xfrm>
            <a:off x="2779067" y="3068959"/>
            <a:ext cx="6566836" cy="615553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r>
              <a:rPr lang="ko-KR" altLang="en-US" sz="2000" b="1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나의  안전을  위해</a:t>
            </a:r>
            <a:endParaRPr lang="en-US" altLang="ko-KR" sz="2000" b="1" dirty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2779066" y="4077071"/>
            <a:ext cx="6566837" cy="615553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r>
              <a:rPr lang="ko-KR" altLang="en-US" sz="2000" b="1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동료의 안전을 위해</a:t>
            </a:r>
            <a:endParaRPr lang="en-US" altLang="ko-KR" sz="2000" b="1" dirty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18" name="직사각형 17"/>
          <p:cNvSpPr/>
          <p:nvPr userDrawn="1"/>
        </p:nvSpPr>
        <p:spPr>
          <a:xfrm>
            <a:off x="3294937" y="4581125"/>
            <a:ext cx="60509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나는</a:t>
            </a:r>
            <a:r>
              <a:rPr lang="en-US" altLang="ko-KR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, </a:t>
            </a:r>
            <a:r>
              <a:rPr lang="ko-KR" altLang="en-US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서로의 안전을 간섭하고 배려한다</a:t>
            </a:r>
            <a:r>
              <a:rPr lang="en-US" altLang="ko-KR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.</a:t>
            </a:r>
          </a:p>
        </p:txBody>
      </p:sp>
      <p:sp>
        <p:nvSpPr>
          <p:cNvPr id="19" name="직사각형 18"/>
          <p:cNvSpPr/>
          <p:nvPr userDrawn="1"/>
        </p:nvSpPr>
        <p:spPr>
          <a:xfrm>
            <a:off x="2781358" y="5085183"/>
            <a:ext cx="6564546" cy="615553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/>
          <a:p>
            <a:r>
              <a:rPr lang="ko-KR" altLang="en-US" sz="2000" b="1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</a:rPr>
              <a:t>행복한 가정을 위해</a:t>
            </a:r>
            <a:endParaRPr lang="en-US" altLang="ko-KR" sz="2000" b="1" dirty="0">
              <a:solidFill>
                <a:srgbClr val="000000"/>
              </a:solidFill>
              <a:latin typeface="현대하모니 M" pitchFamily="18" charset="-127"/>
              <a:ea typeface="현대하모니 M" pitchFamily="18" charset="-127"/>
            </a:endParaRPr>
          </a:p>
        </p:txBody>
      </p:sp>
      <p:sp>
        <p:nvSpPr>
          <p:cNvPr id="20" name="직사각형 19"/>
          <p:cNvSpPr/>
          <p:nvPr userDrawn="1"/>
        </p:nvSpPr>
        <p:spPr>
          <a:xfrm>
            <a:off x="3297229" y="5589237"/>
            <a:ext cx="60486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나는</a:t>
            </a:r>
            <a:r>
              <a:rPr lang="en-US" altLang="ko-KR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, </a:t>
            </a:r>
            <a:r>
              <a:rPr lang="ko-KR" altLang="en-US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출근할 때 모습 그대로 귀가한다</a:t>
            </a:r>
            <a:r>
              <a:rPr lang="en-US" altLang="ko-KR" sz="2000" b="1" dirty="0">
                <a:solidFill>
                  <a:srgbClr val="0000FF"/>
                </a:solidFill>
                <a:latin typeface="현대하모니 M" pitchFamily="18" charset="-127"/>
                <a:ea typeface="현대하모니 M" pitchFamily="18" charset="-127"/>
              </a:rPr>
              <a:t>.  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 userDrawn="1"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1919" y1="12181" x2="41919" y2="12181"/>
                        <a14:foregroundMark x1="67172" y1="86969" x2="67172" y2="86969"/>
                        <a14:foregroundMark x1="91414" y1="63173" x2="91414" y2="63173"/>
                        <a14:foregroundMark x1="40404" y1="94334" x2="40404" y2="94334"/>
                        <a14:foregroundMark x1="19192" y1="93201" x2="19192" y2="932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895" y="4248710"/>
            <a:ext cx="453690" cy="40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78" b="99133" l="0" r="100000">
                        <a14:foregroundMark x1="51714" y1="28613" x2="51714" y2="28613"/>
                        <a14:foregroundMark x1="52857" y1="44220" x2="52857" y2="44220"/>
                        <a14:foregroundMark x1="12000" y1="86994" x2="12000" y2="86994"/>
                        <a14:foregroundMark x1="89429" y1="92197" x2="89429" y2="921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212" y="3184982"/>
            <a:ext cx="371503" cy="36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" name="그림 22"/>
          <p:cNvPicPr>
            <a:picLocks noChangeAspect="1"/>
          </p:cNvPicPr>
          <p:nvPr userDrawn="1"/>
        </p:nvPicPr>
        <p:blipFill>
          <a:blip r:embed="rId7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9574" l="0" r="100000">
                        <a14:foregroundMark x1="50638" y1="42979" x2="50638" y2="42979"/>
                        <a14:foregroundMark x1="47660" y1="61702" x2="47660" y2="61702"/>
                        <a14:foregroundMark x1="66383" y1="44681" x2="66383" y2="44681"/>
                        <a14:foregroundMark x1="64681" y1="55319" x2="64681" y2="55319"/>
                        <a14:foregroundMark x1="31489" y1="59149" x2="31489" y2="59149"/>
                        <a14:foregroundMark x1="30638" y1="67660" x2="30638" y2="676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529" y="5166669"/>
            <a:ext cx="494578" cy="494578"/>
          </a:xfrm>
          <a:prstGeom prst="rect">
            <a:avLst/>
          </a:prstGeom>
        </p:spPr>
      </p:pic>
      <p:sp>
        <p:nvSpPr>
          <p:cNvPr id="24" name="Rectangle 18"/>
          <p:cNvSpPr>
            <a:spLocks noChangeArrowheads="1"/>
          </p:cNvSpPr>
          <p:nvPr userDrawn="1"/>
        </p:nvSpPr>
        <p:spPr bwMode="auto">
          <a:xfrm rot="5400000">
            <a:off x="4390232" y="-4390229"/>
            <a:ext cx="1125538" cy="9906000"/>
          </a:xfrm>
          <a:prstGeom prst="rect">
            <a:avLst/>
          </a:prstGeom>
          <a:solidFill>
            <a:srgbClr val="0A297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87" latinLnBrk="0">
              <a:defRPr/>
            </a:pPr>
            <a:endParaRPr lang="en-US" sz="2399" kern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5" name="그룹 24"/>
          <p:cNvGrpSpPr/>
          <p:nvPr userDrawn="1"/>
        </p:nvGrpSpPr>
        <p:grpSpPr>
          <a:xfrm>
            <a:off x="8351484" y="642428"/>
            <a:ext cx="1498059" cy="410308"/>
            <a:chOff x="2018008" y="2232446"/>
            <a:chExt cx="1711246" cy="431375"/>
          </a:xfrm>
        </p:grpSpPr>
        <p:pic>
          <p:nvPicPr>
            <p:cNvPr id="26" name="그림 25"/>
            <p:cNvPicPr>
              <a:picLocks noChangeAspect="1"/>
            </p:cNvPicPr>
            <p:nvPr userDrawn="1"/>
          </p:nvPicPr>
          <p:blipFill>
            <a:blip r:embed="rId9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8008" y="2232446"/>
              <a:ext cx="1512000" cy="394116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 userDrawn="1"/>
          </p:nvSpPr>
          <p:spPr>
            <a:xfrm>
              <a:off x="2252568" y="2479155"/>
              <a:ext cx="147668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buFont typeface="Arial" pitchFamily="34" charset="0"/>
                <a:buNone/>
              </a:pPr>
              <a:r>
                <a:rPr lang="en-US" altLang="ko-KR" sz="600" i="1" dirty="0">
                  <a:solidFill>
                    <a:srgbClr val="B4B4B4"/>
                  </a:solidFill>
                  <a:latin typeface="현대하모니 B" pitchFamily="18" charset="-127"/>
                  <a:ea typeface="현대하모니 B" pitchFamily="18" charset="-127"/>
                </a:rPr>
                <a:t>Engineering the Future beyond Steel</a:t>
              </a:r>
              <a:endParaRPr lang="ko-KR" altLang="en-US" sz="600" i="1" dirty="0">
                <a:solidFill>
                  <a:srgbClr val="B4B4B4"/>
                </a:solidFill>
                <a:latin typeface="현대하모니 B" pitchFamily="18" charset="-127"/>
                <a:ea typeface="현대하모니 B" pitchFamily="18" charset="-127"/>
              </a:endParaRPr>
            </a:p>
          </p:txBody>
        </p:sp>
      </p:grpSp>
      <p:sp>
        <p:nvSpPr>
          <p:cNvPr id="28" name="직사각형 27"/>
          <p:cNvSpPr/>
          <p:nvPr userDrawn="1"/>
        </p:nvSpPr>
        <p:spPr>
          <a:xfrm>
            <a:off x="5" y="1128564"/>
            <a:ext cx="9906000" cy="1401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328" y="1945407"/>
            <a:ext cx="1607805" cy="936000"/>
          </a:xfrm>
          <a:prstGeom prst="rect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99392"/>
            <a:ext cx="9907588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651761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afety 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0A4F-17D2-4197-9C1F-D555381DAC5D}" type="datetimeFigureOut">
              <a:rPr lang="ko-KR" altLang="en-US" smtClean="0"/>
              <a:t>2025-05-08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Text Box 6"/>
          <p:cNvSpPr txBox="1">
            <a:spLocks noChangeArrowheads="1"/>
          </p:cNvSpPr>
          <p:nvPr userDrawn="1"/>
        </p:nvSpPr>
        <p:spPr bwMode="auto">
          <a:xfrm>
            <a:off x="1311107" y="2080458"/>
            <a:ext cx="7347809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13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742950" indent="-285750" eaLnBrk="0" hangingPunct="0">
              <a:defRPr kumimoji="1" sz="13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2pPr>
            <a:lvl3pPr marL="1143000" indent="-228600" eaLnBrk="0" hangingPunct="0">
              <a:defRPr kumimoji="1" sz="13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3pPr>
            <a:lvl4pPr marL="1600200" indent="-228600" eaLnBrk="0" hangingPunct="0">
              <a:defRPr kumimoji="1" sz="13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4pPr>
            <a:lvl5pPr marL="2057400" indent="-228600" eaLnBrk="0" hangingPunct="0">
              <a:defRPr kumimoji="1" sz="13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9pPr>
          </a:lstStyle>
          <a:p>
            <a:pPr eaLnBrk="1" hangingPunct="1"/>
            <a:r>
              <a:rPr lang="en-US" altLang="ko-KR" sz="8000" b="0" dirty="0">
                <a:solidFill>
                  <a:srgbClr val="000000"/>
                </a:solidFill>
                <a:effectLst/>
                <a:latin typeface="현대하모니 B" pitchFamily="18" charset="-127"/>
                <a:ea typeface="현대하모니 B" pitchFamily="18" charset="-127"/>
                <a:cs typeface="Arial" pitchFamily="34" charset="0"/>
              </a:rPr>
              <a:t>Safety Contact</a:t>
            </a:r>
          </a:p>
        </p:txBody>
      </p:sp>
      <p:pic>
        <p:nvPicPr>
          <p:cNvPr id="9" name="Picture 2" descr="http://www.awardsnetwork.com/wp-content/uploads/2013/09/SafetyFirst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349" y="4215699"/>
            <a:ext cx="2410743" cy="241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 preferRelativeResize="0">
            <a:picLocks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07" y="476672"/>
            <a:ext cx="9000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28" y="6456796"/>
            <a:ext cx="1368000" cy="35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73687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보고순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17"/>
          <p:cNvSpPr txBox="1">
            <a:spLocks noChangeArrowheads="1"/>
          </p:cNvSpPr>
          <p:nvPr userDrawn="1"/>
        </p:nvSpPr>
        <p:spPr bwMode="auto">
          <a:xfrm>
            <a:off x="3456820" y="1628800"/>
            <a:ext cx="1022717" cy="5206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fontAlgn="ctr" latinLnBrk="0" hangingPunct="0">
              <a:buSzPct val="75000"/>
              <a:buFont typeface="Wingdings" pitchFamily="2" charset="2"/>
              <a:buNone/>
            </a:pPr>
            <a:r>
              <a:rPr kumimoji="1" lang="ko-KR" altLang="en-US" sz="2800" dirty="0">
                <a:solidFill>
                  <a:srgbClr val="000000"/>
                </a:solidFill>
                <a:effectLst/>
                <a:latin typeface="현대하모니 B" pitchFamily="18" charset="-127"/>
                <a:ea typeface="현대하모니 B" pitchFamily="18" charset="-127"/>
              </a:rPr>
              <a:t>목  차</a:t>
            </a:r>
            <a:endParaRPr kumimoji="1" lang="en-US" altLang="ko-KR" sz="2800" dirty="0">
              <a:solidFill>
                <a:srgbClr val="000000"/>
              </a:solidFill>
              <a:effectLst/>
              <a:latin typeface="현대하모니 B" pitchFamily="18" charset="-127"/>
              <a:ea typeface="현대하모니 B" pitchFamily="18" charset="-127"/>
            </a:endParaRPr>
          </a:p>
        </p:txBody>
      </p:sp>
      <p:sp>
        <p:nvSpPr>
          <p:cNvPr id="32" name="Line 10"/>
          <p:cNvSpPr>
            <a:spLocks noChangeShapeType="1"/>
          </p:cNvSpPr>
          <p:nvPr userDrawn="1">
            <p:custDataLst>
              <p:tags r:id="rId1"/>
            </p:custDataLst>
          </p:nvPr>
        </p:nvSpPr>
        <p:spPr bwMode="auto">
          <a:xfrm>
            <a:off x="3327619" y="2149004"/>
            <a:ext cx="6578381" cy="0"/>
          </a:xfrm>
          <a:prstGeom prst="line">
            <a:avLst/>
          </a:prstGeom>
          <a:noFill/>
          <a:ln w="28575">
            <a:solidFill>
              <a:srgbClr val="17496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3" name="Line 10"/>
          <p:cNvSpPr>
            <a:spLocks noChangeShapeType="1"/>
          </p:cNvSpPr>
          <p:nvPr userDrawn="1">
            <p:custDataLst>
              <p:tags r:id="rId2"/>
            </p:custDataLst>
          </p:nvPr>
        </p:nvSpPr>
        <p:spPr bwMode="auto">
          <a:xfrm>
            <a:off x="3340319" y="2199804"/>
            <a:ext cx="6578381" cy="0"/>
          </a:xfrm>
          <a:prstGeom prst="line">
            <a:avLst/>
          </a:prstGeom>
          <a:noFill/>
          <a:ln w="6350">
            <a:solidFill>
              <a:srgbClr val="17496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34" name="텍스트 개체 틀 5"/>
          <p:cNvSpPr>
            <a:spLocks noGrp="1"/>
          </p:cNvSpPr>
          <p:nvPr>
            <p:ph type="body" sz="quarter" idx="10" hasCustomPrompt="1"/>
          </p:nvPr>
        </p:nvSpPr>
        <p:spPr>
          <a:xfrm>
            <a:off x="3340100" y="2340372"/>
            <a:ext cx="6565900" cy="3528616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Font typeface="+mj-lt"/>
              <a:buAutoNum type="romanUcPeriod"/>
              <a:defRPr sz="2000">
                <a:latin typeface="현대하모니 B" pitchFamily="18" charset="-127"/>
                <a:ea typeface="현대하모니 B" pitchFamily="18" charset="-127"/>
              </a:defRPr>
            </a:lvl1pPr>
            <a:lvl2pPr marL="176213" indent="0">
              <a:buFont typeface="+mj-lt"/>
              <a:buAutoNum type="arabicPeriod"/>
              <a:defRPr sz="1800"/>
            </a:lvl2pPr>
            <a:lvl3pPr marL="354013" indent="0">
              <a:buFont typeface="+mj-ea"/>
              <a:buAutoNum type="circleNumDbPlain"/>
              <a:defRPr sz="1400"/>
            </a:lvl3pPr>
          </a:lstStyle>
          <a:p>
            <a:pPr lvl="0"/>
            <a:r>
              <a:rPr lang="ko-KR" altLang="en-US" dirty="0"/>
              <a:t> 마스터 텍스트 스타일을 편집합니다</a:t>
            </a:r>
          </a:p>
          <a:p>
            <a:pPr lvl="1"/>
            <a:r>
              <a:rPr lang="ko-KR" altLang="en-US" dirty="0"/>
              <a:t> 둘째 수준</a:t>
            </a:r>
          </a:p>
          <a:p>
            <a:pPr lvl="2"/>
            <a:r>
              <a:rPr lang="ko-KR" altLang="en-US" dirty="0"/>
              <a:t> 셋째 수준</a:t>
            </a:r>
          </a:p>
        </p:txBody>
      </p:sp>
      <p:pic>
        <p:nvPicPr>
          <p:cNvPr id="7" name="Picture 2"/>
          <p:cNvPicPr preferRelativeResize="0"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07" y="588312"/>
            <a:ext cx="9000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28" y="6456796"/>
            <a:ext cx="1368000" cy="35658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124593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_별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/>
          <p:cNvPicPr preferRelativeResize="0"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07" y="476672"/>
            <a:ext cx="9000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제목 1"/>
          <p:cNvSpPr>
            <a:spLocks noGrp="1"/>
          </p:cNvSpPr>
          <p:nvPr>
            <p:ph type="ctrTitle" hasCustomPrompt="1"/>
          </p:nvPr>
        </p:nvSpPr>
        <p:spPr>
          <a:xfrm>
            <a:off x="1352600" y="1628800"/>
            <a:ext cx="7200800" cy="1260000"/>
          </a:xfrm>
          <a:ln w="28575">
            <a:solidFill>
              <a:schemeClr val="tx2"/>
            </a:solidFill>
          </a:ln>
        </p:spPr>
        <p:txBody>
          <a:bodyPr/>
          <a:lstStyle>
            <a:lvl1pPr algn="ctr">
              <a:defRPr sz="4000"/>
            </a:lvl1pPr>
          </a:lstStyle>
          <a:p>
            <a:r>
              <a:rPr lang="ko-KR" altLang="en-US" dirty="0"/>
              <a:t>별 첨</a:t>
            </a: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28" y="6456796"/>
            <a:ext cx="1368000" cy="35658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2782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마지막 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 userDrawn="1"/>
        </p:nvSpPr>
        <p:spPr>
          <a:xfrm>
            <a:off x="2396716" y="2492896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7200" spc="600" dirty="0">
                <a:solidFill>
                  <a:schemeClr val="tx1"/>
                </a:solidFill>
                <a:effectLst/>
                <a:latin typeface="+mj-ea"/>
                <a:ea typeface="+mj-ea"/>
              </a:rPr>
              <a:t>감사합니다</a:t>
            </a:r>
          </a:p>
        </p:txBody>
      </p:sp>
      <p:pic>
        <p:nvPicPr>
          <p:cNvPr id="33" name="Picture 2"/>
          <p:cNvPicPr preferRelativeResize="0"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07" y="476672"/>
            <a:ext cx="900000" cy="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그림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28" y="6456796"/>
            <a:ext cx="1368000" cy="35658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08153" y="103345"/>
            <a:ext cx="1097375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7423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20A4F-17D2-4197-9C1F-D555381DAC5D}" type="datetimeFigureOut">
              <a:rPr lang="ko-KR" altLang="en-US" smtClean="0"/>
              <a:t>2025-05-08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F5F0A-9516-46D7-A47E-A6B5AC51DDF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E45BAB-1C00-499D-E542-C0EE518DAB15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384492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ko-KR" altLang="en-US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본 문서는 현대제철의 정보자산으로 관련 법령에 의해 보호 받습니다.</a:t>
            </a:r>
          </a:p>
        </p:txBody>
      </p:sp>
    </p:spTree>
    <p:extLst>
      <p:ext uri="{BB962C8B-B14F-4D97-AF65-F5344CB8AC3E}">
        <p14:creationId xmlns:p14="http://schemas.microsoft.com/office/powerpoint/2010/main" val="183340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6" r:id="rId2"/>
    <p:sldLayoutId id="2147483655" r:id="rId3"/>
    <p:sldLayoutId id="2147483677" r:id="rId4"/>
    <p:sldLayoutId id="2147483658" r:id="rId5"/>
    <p:sldLayoutId id="2147483657" r:id="rId6"/>
    <p:sldLayoutId id="2147483659" r:id="rId7"/>
    <p:sldLayoutId id="2147483662" r:id="rId8"/>
    <p:sldLayoutId id="2147483660" r:id="rId9"/>
    <p:sldLayoutId id="2147483680" r:id="rId10"/>
    <p:sldLayoutId id="2147483685" r:id="rId11"/>
    <p:sldLayoutId id="2147483686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628631" y="1884580"/>
            <a:ext cx="7887889" cy="484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60" tIns="41980" rIns="83960" bIns="41980" anchor="t">
            <a:spAutoFit/>
          </a:bodyPr>
          <a:lstStyle>
            <a:lvl1pPr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ko-KR" altLang="en-US" sz="2600" b="0" dirty="0">
                <a:latin typeface="현대하모니 B" pitchFamily="18" charset="-127"/>
                <a:ea typeface="현대하모니 B" pitchFamily="18" charset="-127"/>
              </a:rPr>
              <a:t>제안센터 </a:t>
            </a:r>
            <a:r>
              <a:rPr lang="ko-KR" altLang="en-US" sz="2600" dirty="0">
                <a:latin typeface="현대하모니 B" pitchFamily="18" charset="-127"/>
                <a:ea typeface="현대하모니 B" pitchFamily="18" charset="-127"/>
              </a:rPr>
              <a:t>현업공모 제안서</a:t>
            </a:r>
            <a:endParaRPr lang="ko-KR" altLang="en-US" sz="2600" b="0" dirty="0">
              <a:latin typeface="현대하모니 B" pitchFamily="18" charset="-127"/>
              <a:ea typeface="현대하모니 B" pitchFamily="18" charset="-127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53129" y="5805264"/>
            <a:ext cx="4141801" cy="361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3960" tIns="41980" rIns="83960" bIns="41980">
            <a:spAutoFit/>
          </a:bodyPr>
          <a:lstStyle>
            <a:lvl1pPr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8382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ko-KR" altLang="en-US" dirty="0">
                <a:latin typeface="현대하모니 M" panose="02020603020101020101" pitchFamily="18" charset="-127"/>
                <a:ea typeface="현대하모니 M" panose="02020603020101020101" pitchFamily="18" charset="-127"/>
              </a:rPr>
              <a:t>판재사업본부 </a:t>
            </a:r>
            <a:r>
              <a:rPr lang="ko-KR" altLang="en-US" dirty="0" err="1">
                <a:latin typeface="현대하모니 M" panose="02020603020101020101" pitchFamily="18" charset="-127"/>
                <a:ea typeface="현대하모니 M" panose="02020603020101020101" pitchFamily="18" charset="-127"/>
              </a:rPr>
              <a:t>선강담당</a:t>
            </a:r>
            <a:r>
              <a:rPr lang="ko-KR" altLang="en-US" dirty="0">
                <a:latin typeface="현대하모니 M" panose="02020603020101020101" pitchFamily="18" charset="-127"/>
                <a:ea typeface="현대하모니 M" panose="02020603020101020101" pitchFamily="18" charset="-127"/>
              </a:rPr>
              <a:t> 제강생산실</a:t>
            </a:r>
            <a:r>
              <a:rPr lang="ko-KR" altLang="en-US" b="0" dirty="0">
                <a:latin typeface="현대하모니 M" panose="02020603020101020101" pitchFamily="18" charset="-127"/>
                <a:ea typeface="현대하모니 M" panose="02020603020101020101" pitchFamily="18" charset="-127"/>
              </a:rPr>
              <a:t> 연주</a:t>
            </a:r>
            <a:r>
              <a:rPr lang="en-US" altLang="ko-KR" b="0" dirty="0">
                <a:latin typeface="현대하모니 M" panose="02020603020101020101" pitchFamily="18" charset="-127"/>
                <a:ea typeface="현대하모니 M" panose="02020603020101020101" pitchFamily="18" charset="-127"/>
              </a:rPr>
              <a:t>1</a:t>
            </a:r>
            <a:r>
              <a:rPr lang="ko-KR" altLang="en-US" b="0" dirty="0">
                <a:latin typeface="현대하모니 M" panose="02020603020101020101" pitchFamily="18" charset="-127"/>
                <a:ea typeface="현대하모니 M" panose="02020603020101020101" pitchFamily="18" charset="-127"/>
              </a:rPr>
              <a:t>팀</a:t>
            </a:r>
          </a:p>
        </p:txBody>
      </p:sp>
      <p:graphicFrame>
        <p:nvGraphicFramePr>
          <p:cNvPr id="11" name="Group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55071"/>
              </p:ext>
            </p:extLst>
          </p:nvPr>
        </p:nvGraphicFramePr>
        <p:xfrm>
          <a:off x="8541399" y="538741"/>
          <a:ext cx="1171177" cy="823914"/>
        </p:xfrm>
        <a:graphic>
          <a:graphicData uri="http://schemas.openxmlformats.org/drawingml/2006/table">
            <a:tbl>
              <a:tblPr/>
              <a:tblGrid>
                <a:gridCol w="312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8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itchFamily="18" charset="-127"/>
                          <a:ea typeface="현대하모니 M" pitchFamily="18" charset="-127"/>
                        </a:rPr>
                        <a:t>○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itchFamily="18" charset="-127"/>
                        <a:ea typeface="현대하모니 M" pitchFamily="18" charset="-127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itchFamily="18" charset="-127"/>
                          <a:ea typeface="현대하모니 M" pitchFamily="18" charset="-127"/>
                        </a:rPr>
                        <a:t>의사결정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itchFamily="18" charset="-127"/>
                          <a:ea typeface="현대하모니 M" pitchFamily="18" charset="-127"/>
                        </a:rPr>
                        <a:t>○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itchFamily="18" charset="-127"/>
                        <a:ea typeface="현대하모니 M" pitchFamily="18" charset="-127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itchFamily="18" charset="-127"/>
                          <a:ea typeface="현대하모니 M" pitchFamily="18" charset="-127"/>
                        </a:rPr>
                        <a:t>지시사항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itchFamily="18" charset="-127"/>
                          <a:ea typeface="현대하모니 M" pitchFamily="18" charset="-127"/>
                        </a:rPr>
                        <a:t>●</a:t>
                      </a:r>
                      <a:endParaRPr kumimoji="0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itchFamily="18" charset="-127"/>
                        <a:ea typeface="현대하모니 M" pitchFamily="18" charset="-127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29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itchFamily="18" charset="-127"/>
                          <a:ea typeface="현대하모니 M" pitchFamily="18" charset="-127"/>
                        </a:rPr>
                        <a:t>정보전달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324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Group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34694"/>
              </p:ext>
            </p:extLst>
          </p:nvPr>
        </p:nvGraphicFramePr>
        <p:xfrm>
          <a:off x="453000" y="944287"/>
          <a:ext cx="9000000" cy="5400000"/>
        </p:xfrm>
        <a:graphic>
          <a:graphicData uri="http://schemas.openxmlformats.org/drawingml/2006/table">
            <a:tbl>
              <a:tblPr/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품 명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609600" marR="0" indent="-609600" algn="l" defTabSz="636588" rtl="0" eaLnBrk="0" fontAlgn="auto" latinLnBrk="0" hangingPunc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2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0" lang="ko-KR" altLang="en-US" sz="12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롤러 </a:t>
                      </a:r>
                      <a:r>
                        <a:rPr kumimoji="0" lang="en-US" altLang="ko-KR" sz="12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ASSY </a:t>
                      </a:r>
                      <a:r>
                        <a:rPr kumimoji="0" lang="en-US" altLang="ko-KR" sz="10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(150mm, </a:t>
                      </a:r>
                      <a:r>
                        <a:rPr kumimoji="0" lang="ko-KR" altLang="en-US" sz="10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연주</a:t>
                      </a:r>
                      <a:r>
                        <a:rPr kumimoji="0" lang="en-US" altLang="ko-KR" sz="10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1</a:t>
                      </a:r>
                      <a:r>
                        <a:rPr kumimoji="0" lang="ko-KR" altLang="en-US" sz="10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팀 </a:t>
                      </a:r>
                      <a:r>
                        <a:rPr kumimoji="0" lang="en-US" altLang="ko-KR" sz="10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Bender, </a:t>
                      </a:r>
                      <a:r>
                        <a:rPr kumimoji="0" lang="ko-KR" altLang="en-US" sz="10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비자성체 </a:t>
                      </a:r>
                      <a:r>
                        <a:rPr kumimoji="0" lang="en-US" altLang="ko-KR" sz="1000" b="0" dirty="0">
                          <a:solidFill>
                            <a:srgbClr val="000000"/>
                          </a:solidFill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ROLLER, Groove Type)</a:t>
                      </a:r>
                      <a:endParaRPr kumimoji="0" lang="ko-KR" altLang="en-US" sz="1000" b="0" dirty="0">
                        <a:solidFill>
                          <a:srgbClr val="000000"/>
                        </a:solidFill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itchFamily="18" charset="-127"/>
                          <a:ea typeface="현대하모니 M" pitchFamily="18" charset="-127"/>
                        </a:rPr>
                        <a:t>담당자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김재기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공 장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연주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1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공장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itchFamily="18" charset="-127"/>
                          <a:ea typeface="현대하모니 M" pitchFamily="18" charset="-127"/>
                        </a:rPr>
                        <a:t>설 비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1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연주기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Bender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용 도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전기강판 생산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anose="02020603020101020101" pitchFamily="18" charset="-127"/>
                        <a:ea typeface="현대하모니 M" panose="02020603020101020101" pitchFamily="18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개 요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● 전기강판 생산을 위한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S-EMS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설비 중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Box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형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EMS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의 전자기 교반 성능 및 효과 확보를 위해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Bender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설비의 롤러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36ea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중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7ea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를 비자성체 재질의 롤러로 운영 중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롤러 재질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SUH660)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● 품번 </a:t>
                      </a:r>
                      <a:r>
                        <a:rPr kumimoji="1" lang="en-US" altLang="ko-KR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M43357094</a:t>
                      </a: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21" name="그림 220">
            <a:extLst>
              <a:ext uri="{FF2B5EF4-FFF2-40B4-BE49-F238E27FC236}">
                <a16:creationId xmlns:a16="http://schemas.microsoft.com/office/drawing/2014/main" id="{C076D86F-B388-F0F8-CCEB-50421CAFD7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1913"/>
          <a:stretch/>
        </p:blipFill>
        <p:spPr>
          <a:xfrm>
            <a:off x="1637230" y="2241392"/>
            <a:ext cx="3322118" cy="26482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제목 1"/>
          <p:cNvSpPr txBox="1">
            <a:spLocks/>
          </p:cNvSpPr>
          <p:nvPr/>
        </p:nvSpPr>
        <p:spPr>
          <a:xfrm>
            <a:off x="498028" y="274365"/>
            <a:ext cx="7407299" cy="418058"/>
          </a:xfrm>
          <a:prstGeom prst="rect">
            <a:avLst/>
          </a:prstGeom>
        </p:spPr>
        <p:txBody>
          <a:bodyPr lIns="91398" tIns="45699" rIns="91398" bIns="45699"/>
          <a:lstStyle>
            <a:lvl1pPr algn="l" defTabSz="914298" rtl="0" eaLnBrk="1" latinLnBrk="1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ko-KR" altLang="en-US" sz="200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cs typeface="Arial" charset="0"/>
              </a:rPr>
              <a:t>▣ 제안센터</a:t>
            </a:r>
            <a:r>
              <a:rPr lang="en-US" altLang="ko-KR" sz="200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cs typeface="Arial" charset="0"/>
              </a:rPr>
              <a:t> </a:t>
            </a:r>
            <a:r>
              <a:rPr lang="ko-KR" altLang="en-US" sz="200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cs typeface="Arial" charset="0"/>
              </a:rPr>
              <a:t>현업공모 제안서</a:t>
            </a:r>
            <a:endParaRPr lang="ko-KR" altLang="en-US" sz="2000" dirty="0">
              <a:latin typeface="현대하모니 B" pitchFamily="18" charset="-127"/>
              <a:ea typeface="현대하모니 B" pitchFamily="18" charset="-127"/>
            </a:endParaRPr>
          </a:p>
        </p:txBody>
      </p:sp>
      <p:sp>
        <p:nvSpPr>
          <p:cNvPr id="76" name="타원 75">
            <a:extLst>
              <a:ext uri="{FF2B5EF4-FFF2-40B4-BE49-F238E27FC236}">
                <a16:creationId xmlns:a16="http://schemas.microsoft.com/office/drawing/2014/main" id="{FD62E90C-0F58-F56B-F14F-E7297BD17BE6}"/>
              </a:ext>
            </a:extLst>
          </p:cNvPr>
          <p:cNvSpPr/>
          <p:nvPr/>
        </p:nvSpPr>
        <p:spPr>
          <a:xfrm>
            <a:off x="6315407" y="2168535"/>
            <a:ext cx="60585" cy="49932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7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현대하모니 L"/>
              <a:ea typeface="현대하모니 L"/>
              <a:cs typeface="+mn-cs"/>
            </a:endParaRPr>
          </a:p>
        </p:txBody>
      </p:sp>
      <p:graphicFrame>
        <p:nvGraphicFramePr>
          <p:cNvPr id="77" name="표 76">
            <a:extLst>
              <a:ext uri="{FF2B5EF4-FFF2-40B4-BE49-F238E27FC236}">
                <a16:creationId xmlns:a16="http://schemas.microsoft.com/office/drawing/2014/main" id="{ACC1FC7D-80E0-320A-9AB9-8191242199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867440"/>
              </p:ext>
            </p:extLst>
          </p:nvPr>
        </p:nvGraphicFramePr>
        <p:xfrm>
          <a:off x="5094869" y="2243704"/>
          <a:ext cx="4295502" cy="2648274"/>
        </p:xfrm>
        <a:graphic>
          <a:graphicData uri="http://schemas.openxmlformats.org/drawingml/2006/table">
            <a:tbl>
              <a:tblPr firstRow="1" bandRow="1"/>
              <a:tblGrid>
                <a:gridCol w="582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40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3336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구분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내용</a:t>
                      </a:r>
                    </a:p>
                  </a:txBody>
                  <a:tcPr marL="45720" marR="45720" anchor="ctr">
                    <a:lnL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현대하모니 L"/>
                          <a:ea typeface="현대하모니 L"/>
                        </a:defRPr>
                      </a:lvl9pPr>
                    </a:lstStyle>
                    <a:p>
                      <a:pPr algn="ctr" latinLnBrk="1">
                        <a:lnSpc>
                          <a:spcPct val="130000"/>
                        </a:lnSpc>
                      </a:pP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비고 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(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유동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 </a:t>
                      </a:r>
                      <a:r>
                        <a:rPr lang="ko-KR" altLang="en-US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해석</a:t>
                      </a: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)</a:t>
                      </a:r>
                      <a:endParaRPr lang="ko-KR" altLang="en-US" sz="1100" b="0" dirty="0">
                        <a:solidFill>
                          <a:schemeClr val="tx1"/>
                        </a:solidFill>
                        <a:latin typeface="현대하모니 M" panose="02020603020101020101" pitchFamily="18" charset="-127"/>
                        <a:ea typeface="현대하모니 M" panose="02020603020101020101" pitchFamily="18" charset="-127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90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481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kern="120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  <a:cs typeface="+mn-cs"/>
                        </a:rPr>
                        <a:t>Box</a:t>
                      </a:r>
                      <a:br>
                        <a:rPr lang="en-US" altLang="ko-KR" sz="1100" b="0" kern="120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  <a:cs typeface="+mn-cs"/>
                        </a:rPr>
                      </a:br>
                      <a:r>
                        <a:rPr lang="en-US" altLang="ko-KR" sz="1100" b="0" kern="120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  <a:cs typeface="+mn-cs"/>
                        </a:rPr>
                        <a:t>EMS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9pPr>
                    </a:lstStyle>
                    <a:p>
                      <a:pPr marL="0" algn="l" defTabSz="914400" rtl="0" eaLnBrk="1" latinLnBrk="1" hangingPunct="1">
                        <a:lnSpc>
                          <a:spcPct val="130000"/>
                        </a:lnSpc>
                      </a:pPr>
                      <a:endParaRPr lang="en-US" altLang="ko-KR" sz="900" b="0" kern="1200" dirty="0">
                        <a:solidFill>
                          <a:schemeClr val="tx1"/>
                        </a:solidFill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+mn-cs"/>
                      </a:endParaRPr>
                    </a:p>
                  </a:txBody>
                  <a:tcPr marL="0" marR="0" anchor="ctr">
                    <a:lnL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9pPr>
                    </a:lstStyle>
                    <a:p>
                      <a:pPr marL="0" algn="ctr" defTabSz="914400" rtl="0" eaLnBrk="1" latinLnBrk="1" hangingPunct="1">
                        <a:lnSpc>
                          <a:spcPct val="130000"/>
                        </a:lnSpc>
                      </a:pPr>
                      <a:endParaRPr lang="ko-KR" altLang="en-US" sz="1100" b="0" kern="1200" dirty="0">
                        <a:solidFill>
                          <a:schemeClr val="tx1"/>
                        </a:solidFill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481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In-Roll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>
                          <a:solidFill>
                            <a:schemeClr val="tx1"/>
                          </a:solidFill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EMS</a:t>
                      </a:r>
                    </a:p>
                  </a:txBody>
                  <a:tcPr marL="45720" marR="45720" anchor="ctr">
                    <a:lnL w="12700" cmpd="sng">
                      <a:solidFill>
                        <a:sysClr val="window" lastClr="FFFFFF"/>
                      </a:solidFill>
                    </a:lnL>
                    <a:lnR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현대하모니 L"/>
                          <a:ea typeface="현대하모니 L"/>
                        </a:defRPr>
                      </a:lvl9pPr>
                    </a:lstStyle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kern="1200" dirty="0">
                        <a:solidFill>
                          <a:schemeClr val="tx1"/>
                        </a:solidFill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+mn-cs"/>
                      </a:endParaRPr>
                    </a:p>
                  </a:txBody>
                  <a:tcPr marL="0" marR="0" anchor="ctr">
                    <a:lnL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ct val="130000"/>
                        </a:lnSpc>
                      </a:pPr>
                      <a:endParaRPr lang="en-US" altLang="ko-KR" sz="1200" b="0" kern="1200" dirty="0">
                        <a:solidFill>
                          <a:schemeClr val="tx1"/>
                        </a:solidFill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+mn-cs"/>
                      </a:endParaRPr>
                    </a:p>
                  </a:txBody>
                  <a:tcPr marL="45720" marR="45720"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78" name="그룹 77">
            <a:extLst>
              <a:ext uri="{FF2B5EF4-FFF2-40B4-BE49-F238E27FC236}">
                <a16:creationId xmlns:a16="http://schemas.microsoft.com/office/drawing/2014/main" id="{7864649E-B358-A75B-36CE-A61A3966630B}"/>
              </a:ext>
            </a:extLst>
          </p:cNvPr>
          <p:cNvGrpSpPr/>
          <p:nvPr/>
        </p:nvGrpSpPr>
        <p:grpSpPr>
          <a:xfrm>
            <a:off x="7749081" y="2831786"/>
            <a:ext cx="1659619" cy="1594217"/>
            <a:chOff x="10945045" y="3109025"/>
            <a:chExt cx="1252190" cy="1621477"/>
          </a:xfrm>
        </p:grpSpPr>
        <p:pic>
          <p:nvPicPr>
            <p:cNvPr id="79" name="Picture 5">
              <a:extLst>
                <a:ext uri="{FF2B5EF4-FFF2-40B4-BE49-F238E27FC236}">
                  <a16:creationId xmlns:a16="http://schemas.microsoft.com/office/drawing/2014/main" id="{2496BEE5-6A8C-7DC8-CB56-18006EA654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5" t="-1" r="27732" b="39178"/>
            <a:stretch/>
          </p:blipFill>
          <p:spPr bwMode="auto">
            <a:xfrm>
              <a:off x="11242518" y="3109025"/>
              <a:ext cx="863054" cy="1621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직사각형 79">
              <a:extLst>
                <a:ext uri="{FF2B5EF4-FFF2-40B4-BE49-F238E27FC236}">
                  <a16:creationId xmlns:a16="http://schemas.microsoft.com/office/drawing/2014/main" id="{4615B368-A998-4B17-A7C4-F16A4CD449C0}"/>
                </a:ext>
              </a:extLst>
            </p:cNvPr>
            <p:cNvSpPr/>
            <p:nvPr/>
          </p:nvSpPr>
          <p:spPr>
            <a:xfrm>
              <a:off x="11569398" y="3129048"/>
              <a:ext cx="333813" cy="15651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00" b="0" i="0" u="none" strike="noStrike" kern="0" cap="none" spc="-7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현대하모니 M" panose="02020603020101020101" pitchFamily="18" charset="-127"/>
                </a:rPr>
                <a:t>유속 분포</a:t>
              </a:r>
            </a:p>
          </p:txBody>
        </p:sp>
        <p:sp>
          <p:nvSpPr>
            <p:cNvPr id="81" name="직사각형 80">
              <a:extLst>
                <a:ext uri="{FF2B5EF4-FFF2-40B4-BE49-F238E27FC236}">
                  <a16:creationId xmlns:a16="http://schemas.microsoft.com/office/drawing/2014/main" id="{46DC9041-5431-4919-3A7C-6B4C4E2F9839}"/>
                </a:ext>
              </a:extLst>
            </p:cNvPr>
            <p:cNvSpPr/>
            <p:nvPr/>
          </p:nvSpPr>
          <p:spPr>
            <a:xfrm>
              <a:off x="11593301" y="3676755"/>
              <a:ext cx="479193" cy="250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현대하모니 M" panose="02020603020101020101" pitchFamily="18" charset="-127"/>
                </a:rPr>
                <a:t>0.8 m/s</a:t>
              </a:r>
              <a:endPara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현대하모니 M" panose="02020603020101020101" pitchFamily="18" charset="-127"/>
              </a:endParaRPr>
            </a:p>
          </p:txBody>
        </p:sp>
        <p:sp>
          <p:nvSpPr>
            <p:cNvPr id="82" name="직사각형 81">
              <a:extLst>
                <a:ext uri="{FF2B5EF4-FFF2-40B4-BE49-F238E27FC236}">
                  <a16:creationId xmlns:a16="http://schemas.microsoft.com/office/drawing/2014/main" id="{9EC4002B-785E-DEED-321E-82791CAC08F2}"/>
                </a:ext>
              </a:extLst>
            </p:cNvPr>
            <p:cNvSpPr/>
            <p:nvPr/>
          </p:nvSpPr>
          <p:spPr>
            <a:xfrm>
              <a:off x="11718042" y="4218326"/>
              <a:ext cx="479193" cy="2504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현대하모니 M" panose="02020603020101020101" pitchFamily="18" charset="-127"/>
                </a:rPr>
                <a:t>0.5 m/s</a:t>
              </a:r>
              <a:endParaRPr kumimoji="0" lang="ko-KR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현대하모니 M" panose="02020603020101020101" pitchFamily="18" charset="-127"/>
              </a:endParaRPr>
            </a:p>
          </p:txBody>
        </p:sp>
        <p:sp>
          <p:nvSpPr>
            <p:cNvPr id="83" name="직사각형 82">
              <a:extLst>
                <a:ext uri="{FF2B5EF4-FFF2-40B4-BE49-F238E27FC236}">
                  <a16:creationId xmlns:a16="http://schemas.microsoft.com/office/drawing/2014/main" id="{F20F2F7A-148E-5BE4-F989-FD5B0C6F7F4F}"/>
                </a:ext>
              </a:extLst>
            </p:cNvPr>
            <p:cNvSpPr/>
            <p:nvPr/>
          </p:nvSpPr>
          <p:spPr>
            <a:xfrm>
              <a:off x="11059094" y="3261502"/>
              <a:ext cx="247516" cy="15651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00" b="0" i="0" u="none" strike="noStrike" kern="0" cap="none" spc="-150" normalizeH="0" baseline="0" noProof="0" dirty="0" err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</a:rPr>
                <a:t>몰드</a:t>
              </a:r>
              <a:endParaRPr kumimoji="0" lang="ko-KR" altLang="en-US" sz="1000" b="0" i="0" u="none" strike="noStrike" kern="0" cap="none" spc="-15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현대하모니 L" panose="02020603020101020101" pitchFamily="18" charset="-127"/>
                <a:ea typeface="현대하모니 L" panose="02020603020101020101" pitchFamily="18" charset="-127"/>
              </a:endParaRPr>
            </a:p>
          </p:txBody>
        </p:sp>
        <p:cxnSp>
          <p:nvCxnSpPr>
            <p:cNvPr id="84" name="직선 연결선 83">
              <a:extLst>
                <a:ext uri="{FF2B5EF4-FFF2-40B4-BE49-F238E27FC236}">
                  <a16:creationId xmlns:a16="http://schemas.microsoft.com/office/drawing/2014/main" id="{564AD571-2B66-C10D-4872-861966E304F2}"/>
                </a:ext>
              </a:extLst>
            </p:cNvPr>
            <p:cNvCxnSpPr/>
            <p:nvPr/>
          </p:nvCxnSpPr>
          <p:spPr>
            <a:xfrm flipV="1">
              <a:off x="11242518" y="3377139"/>
              <a:ext cx="288131" cy="52364"/>
            </a:xfrm>
            <a:prstGeom prst="line">
              <a:avLst/>
            </a:prstGeom>
            <a:noFill/>
            <a:ln w="9525" cap="flat" cmpd="sng" algn="ctr">
              <a:solidFill>
                <a:srgbClr val="FFFF99"/>
              </a:solidFill>
              <a:prstDash val="sysDot"/>
            </a:ln>
            <a:effectLst/>
          </p:spPr>
        </p:cxnSp>
        <p:cxnSp>
          <p:nvCxnSpPr>
            <p:cNvPr id="85" name="직선 연결선 84">
              <a:extLst>
                <a:ext uri="{FF2B5EF4-FFF2-40B4-BE49-F238E27FC236}">
                  <a16:creationId xmlns:a16="http://schemas.microsoft.com/office/drawing/2014/main" id="{07D79659-80E0-3739-CAFE-065957FFCD11}"/>
                </a:ext>
              </a:extLst>
            </p:cNvPr>
            <p:cNvCxnSpPr/>
            <p:nvPr/>
          </p:nvCxnSpPr>
          <p:spPr>
            <a:xfrm flipV="1">
              <a:off x="11313101" y="4032810"/>
              <a:ext cx="288131" cy="52364"/>
            </a:xfrm>
            <a:prstGeom prst="line">
              <a:avLst/>
            </a:prstGeom>
            <a:noFill/>
            <a:ln w="9525" cap="flat" cmpd="sng" algn="ctr">
              <a:solidFill>
                <a:srgbClr val="FFFF99"/>
              </a:solidFill>
              <a:prstDash val="sysDot"/>
            </a:ln>
            <a:effectLst/>
          </p:spPr>
        </p:cxnSp>
        <p:sp>
          <p:nvSpPr>
            <p:cNvPr id="86" name="직사각형 85">
              <a:extLst>
                <a:ext uri="{FF2B5EF4-FFF2-40B4-BE49-F238E27FC236}">
                  <a16:creationId xmlns:a16="http://schemas.microsoft.com/office/drawing/2014/main" id="{2B993A20-CAD8-29B3-E455-D327D8A1AE97}"/>
                </a:ext>
              </a:extLst>
            </p:cNvPr>
            <p:cNvSpPr/>
            <p:nvPr/>
          </p:nvSpPr>
          <p:spPr>
            <a:xfrm>
              <a:off x="11075689" y="3461564"/>
              <a:ext cx="247516" cy="15651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000" b="0" i="0" u="none" strike="noStrike" kern="0" cap="none" spc="-15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현대하모니 L" panose="02020603020101020101" pitchFamily="18" charset="-127"/>
                  <a:ea typeface="현대하모니 L" panose="02020603020101020101" pitchFamily="18" charset="-127"/>
                </a:rPr>
                <a:t>벤더</a:t>
              </a:r>
            </a:p>
          </p:txBody>
        </p:sp>
        <p:cxnSp>
          <p:nvCxnSpPr>
            <p:cNvPr id="87" name="직선 연결선 86">
              <a:extLst>
                <a:ext uri="{FF2B5EF4-FFF2-40B4-BE49-F238E27FC236}">
                  <a16:creationId xmlns:a16="http://schemas.microsoft.com/office/drawing/2014/main" id="{F84C695B-3099-D0F4-18F1-8B4BCFF0101A}"/>
                </a:ext>
              </a:extLst>
            </p:cNvPr>
            <p:cNvCxnSpPr/>
            <p:nvPr/>
          </p:nvCxnSpPr>
          <p:spPr>
            <a:xfrm flipV="1">
              <a:off x="11425208" y="4471152"/>
              <a:ext cx="323849" cy="62499"/>
            </a:xfrm>
            <a:prstGeom prst="line">
              <a:avLst/>
            </a:prstGeom>
            <a:noFill/>
            <a:ln w="9525" cap="flat" cmpd="sng" algn="ctr">
              <a:solidFill>
                <a:srgbClr val="FFFF99"/>
              </a:solidFill>
              <a:prstDash val="sysDot"/>
            </a:ln>
            <a:effectLst/>
          </p:spPr>
        </p:cxnSp>
        <p:sp>
          <p:nvSpPr>
            <p:cNvPr id="88" name="직사각형 87">
              <a:extLst>
                <a:ext uri="{FF2B5EF4-FFF2-40B4-BE49-F238E27FC236}">
                  <a16:creationId xmlns:a16="http://schemas.microsoft.com/office/drawing/2014/main" id="{3941E19E-81E4-FD8C-46BB-A5345B0B8C1F}"/>
                </a:ext>
              </a:extLst>
            </p:cNvPr>
            <p:cNvSpPr/>
            <p:nvPr/>
          </p:nvSpPr>
          <p:spPr>
            <a:xfrm>
              <a:off x="10945045" y="3733135"/>
              <a:ext cx="174407" cy="31304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0" cap="none" spc="-7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현대하모니 M" panose="02020603020101020101" pitchFamily="18" charset="-127"/>
                </a:rPr>
                <a:t>Box</a:t>
              </a:r>
            </a:p>
            <a:p>
              <a:pPr marL="0" marR="0" lvl="0" indent="0" algn="ctr" defTabSz="914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0" cap="none" spc="-7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현대하모니 M" panose="02020603020101020101" pitchFamily="18" charset="-127"/>
                </a:rPr>
                <a:t>EMS</a:t>
              </a:r>
              <a:endParaRPr kumimoji="0" lang="ko-KR" altLang="en-US" sz="1000" b="0" i="0" u="none" strike="noStrike" kern="0" cap="none" spc="-7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현대하모니 M" panose="02020603020101020101" pitchFamily="18" charset="-127"/>
              </a:endParaRPr>
            </a:p>
          </p:txBody>
        </p:sp>
        <p:sp>
          <p:nvSpPr>
            <p:cNvPr id="89" name="직사각형 88">
              <a:extLst>
                <a:ext uri="{FF2B5EF4-FFF2-40B4-BE49-F238E27FC236}">
                  <a16:creationId xmlns:a16="http://schemas.microsoft.com/office/drawing/2014/main" id="{E6E79908-F2E7-3483-D41D-B11A93926576}"/>
                </a:ext>
              </a:extLst>
            </p:cNvPr>
            <p:cNvSpPr/>
            <p:nvPr/>
          </p:nvSpPr>
          <p:spPr>
            <a:xfrm>
              <a:off x="10986918" y="4278106"/>
              <a:ext cx="252538" cy="31304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0" cap="none" spc="-7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현대하모니 M" panose="02020603020101020101" pitchFamily="18" charset="-127"/>
                </a:rPr>
                <a:t>In-Roll</a:t>
              </a:r>
            </a:p>
            <a:p>
              <a:pPr marL="0" marR="0" lvl="0" indent="0" algn="ctr" defTabSz="91423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0" cap="none" spc="-7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현대하모니 M" panose="02020603020101020101" pitchFamily="18" charset="-127"/>
                </a:rPr>
                <a:t>EMS</a:t>
              </a:r>
              <a:endParaRPr kumimoji="0" lang="ko-KR" altLang="en-US" sz="1000" b="0" i="0" u="none" strike="noStrike" kern="0" cap="none" spc="-7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현대하모니 M" panose="02020603020101020101" pitchFamily="18" charset="-127"/>
              </a:endParaRPr>
            </a:p>
          </p:txBody>
        </p:sp>
      </p:grp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0981C58F-D15A-E35F-BCA1-71A0FA6B739F}"/>
              </a:ext>
            </a:extLst>
          </p:cNvPr>
          <p:cNvSpPr/>
          <p:nvPr/>
        </p:nvSpPr>
        <p:spPr>
          <a:xfrm>
            <a:off x="8017915" y="3438338"/>
            <a:ext cx="131215" cy="299042"/>
          </a:xfrm>
          <a:prstGeom prst="rightArrow">
            <a:avLst/>
          </a:prstGeom>
          <a:solidFill>
            <a:srgbClr val="0000FF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914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현대하모니 M" panose="02020603020101020101" pitchFamily="18" charset="-127"/>
              <a:ea typeface="현대하모니 L"/>
              <a:cs typeface="+mn-cs"/>
            </a:endParaRPr>
          </a:p>
        </p:txBody>
      </p: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489F2B00-F847-B6CF-1C3A-C62A2F2821B0}"/>
              </a:ext>
            </a:extLst>
          </p:cNvPr>
          <p:cNvSpPr/>
          <p:nvPr/>
        </p:nvSpPr>
        <p:spPr>
          <a:xfrm>
            <a:off x="8170315" y="3986188"/>
            <a:ext cx="131215" cy="299042"/>
          </a:xfrm>
          <a:prstGeom prst="rightArrow">
            <a:avLst/>
          </a:prstGeom>
          <a:solidFill>
            <a:srgbClr val="0000FF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 anchorCtr="0"/>
          <a:lstStyle/>
          <a:p>
            <a:pPr marL="0" marR="0" lvl="0" indent="0" algn="ctr" defTabSz="914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현대하모니 M" panose="02020603020101020101" pitchFamily="18" charset="-127"/>
              <a:ea typeface="현대하모니 L"/>
              <a:cs typeface="+mn-cs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8E339BDD-77D2-DF14-F318-31255A689D54}"/>
              </a:ext>
            </a:extLst>
          </p:cNvPr>
          <p:cNvSpPr/>
          <p:nvPr/>
        </p:nvSpPr>
        <p:spPr>
          <a:xfrm>
            <a:off x="7706739" y="3810472"/>
            <a:ext cx="496628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235"/>
            <a:r>
              <a:rPr lang="en-US" altLang="ko-KR" sz="800" dirty="0">
                <a:solidFill>
                  <a:prstClr val="black"/>
                </a:solidFill>
                <a:latin typeface="현대하모니 M"/>
              </a:rPr>
              <a:t>2</a:t>
            </a:r>
            <a:r>
              <a:rPr lang="ko-KR" altLang="en-US" sz="800" dirty="0">
                <a:solidFill>
                  <a:prstClr val="black"/>
                </a:solidFill>
                <a:latin typeface="현대하모니 M"/>
              </a:rPr>
              <a:t>단 설치</a:t>
            </a:r>
            <a:endParaRPr lang="en-US" altLang="ko-KR" sz="800" dirty="0">
              <a:solidFill>
                <a:prstClr val="black"/>
              </a:solidFill>
              <a:latin typeface="현대하모니 M"/>
            </a:endParaRPr>
          </a:p>
        </p:txBody>
      </p: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45C67624-9824-CAD6-E681-13D2AEF07AE4}"/>
              </a:ext>
            </a:extLst>
          </p:cNvPr>
          <p:cNvSpPr/>
          <p:nvPr/>
        </p:nvSpPr>
        <p:spPr>
          <a:xfrm>
            <a:off x="8618175" y="3077852"/>
            <a:ext cx="69865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defTabSz="914235"/>
            <a:r>
              <a:rPr lang="ko-KR" altLang="en-US" sz="900" dirty="0">
                <a:solidFill>
                  <a:prstClr val="black"/>
                </a:solidFill>
                <a:latin typeface="현대하모니 M"/>
              </a:rPr>
              <a:t>강제 유동 발생</a:t>
            </a:r>
            <a:endParaRPr lang="en-US" altLang="ko-KR" sz="900" dirty="0">
              <a:solidFill>
                <a:prstClr val="black"/>
              </a:solidFill>
              <a:latin typeface="현대하모니 M"/>
            </a:endParaRPr>
          </a:p>
          <a:p>
            <a:pPr algn="ctr" defTabSz="914235"/>
            <a:r>
              <a:rPr lang="en-US" altLang="ko-KR" sz="700" dirty="0">
                <a:solidFill>
                  <a:prstClr val="black"/>
                </a:solidFill>
                <a:latin typeface="현대하모니 M"/>
              </a:rPr>
              <a:t>(8m </a:t>
            </a:r>
            <a:r>
              <a:rPr lang="ko-KR" altLang="en-US" sz="700" dirty="0">
                <a:solidFill>
                  <a:prstClr val="black"/>
                </a:solidFill>
                <a:latin typeface="현대하모니 M"/>
              </a:rPr>
              <a:t>구간</a:t>
            </a:r>
            <a:r>
              <a:rPr lang="en-US" altLang="ko-KR" sz="700" dirty="0">
                <a:solidFill>
                  <a:prstClr val="black"/>
                </a:solidFill>
                <a:latin typeface="현대하모니 M"/>
              </a:rPr>
              <a:t>)</a:t>
            </a:r>
          </a:p>
        </p:txBody>
      </p: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AF63F48C-E53C-67E2-1852-8A0DFDF814AE}"/>
              </a:ext>
            </a:extLst>
          </p:cNvPr>
          <p:cNvSpPr/>
          <p:nvPr/>
        </p:nvSpPr>
        <p:spPr>
          <a:xfrm>
            <a:off x="7708246" y="4427238"/>
            <a:ext cx="1623021" cy="1384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914235"/>
            <a:r>
              <a:rPr lang="en-US" altLang="ko-KR" sz="900" dirty="0">
                <a:solidFill>
                  <a:prstClr val="black">
                    <a:lumMod val="50000"/>
                    <a:lumOff val="50000"/>
                  </a:prstClr>
                </a:solidFill>
                <a:latin typeface="현대하모니 M"/>
              </a:rPr>
              <a:t>※ S-EMS </a:t>
            </a:r>
            <a:r>
              <a:rPr lang="ko-KR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현대하모니 M"/>
              </a:rPr>
              <a:t>미적용시 </a:t>
            </a:r>
            <a:r>
              <a:rPr lang="en-US" altLang="ko-KR" sz="900" dirty="0">
                <a:solidFill>
                  <a:prstClr val="black">
                    <a:lumMod val="50000"/>
                    <a:lumOff val="50000"/>
                  </a:prstClr>
                </a:solidFill>
                <a:latin typeface="현대하모니 M"/>
              </a:rPr>
              <a:t>&lt;0.02m/s </a:t>
            </a:r>
          </a:p>
        </p:txBody>
      </p:sp>
      <p:sp>
        <p:nvSpPr>
          <p:cNvPr id="95" name="자유형: 도형 94">
            <a:extLst>
              <a:ext uri="{FF2B5EF4-FFF2-40B4-BE49-F238E27FC236}">
                <a16:creationId xmlns:a16="http://schemas.microsoft.com/office/drawing/2014/main" id="{8EB80807-4E44-075E-F8FB-84DB0891F6FC}"/>
              </a:ext>
            </a:extLst>
          </p:cNvPr>
          <p:cNvSpPr/>
          <p:nvPr/>
        </p:nvSpPr>
        <p:spPr>
          <a:xfrm>
            <a:off x="8615800" y="3273210"/>
            <a:ext cx="357734" cy="1111206"/>
          </a:xfrm>
          <a:custGeom>
            <a:avLst/>
            <a:gdLst>
              <a:gd name="connsiteX0" fmla="*/ 0 w 323850"/>
              <a:gd name="connsiteY0" fmla="*/ 0 h 1057275"/>
              <a:gd name="connsiteX1" fmla="*/ 80962 w 323850"/>
              <a:gd name="connsiteY1" fmla="*/ 481012 h 1057275"/>
              <a:gd name="connsiteX2" fmla="*/ 228600 w 323850"/>
              <a:gd name="connsiteY2" fmla="*/ 857250 h 1057275"/>
              <a:gd name="connsiteX3" fmla="*/ 323850 w 323850"/>
              <a:gd name="connsiteY3" fmla="*/ 1057275 h 105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50" h="1057275">
                <a:moveTo>
                  <a:pt x="0" y="0"/>
                </a:moveTo>
                <a:cubicBezTo>
                  <a:pt x="21431" y="169068"/>
                  <a:pt x="42862" y="338137"/>
                  <a:pt x="80962" y="481012"/>
                </a:cubicBezTo>
                <a:cubicBezTo>
                  <a:pt x="119062" y="623887"/>
                  <a:pt x="188119" y="761206"/>
                  <a:pt x="228600" y="857250"/>
                </a:cubicBezTo>
                <a:cubicBezTo>
                  <a:pt x="269081" y="953294"/>
                  <a:pt x="296465" y="1005284"/>
                  <a:pt x="323850" y="1057275"/>
                </a:cubicBezTo>
              </a:path>
            </a:pathLst>
          </a:custGeom>
          <a:noFill/>
          <a:ln w="12700" cap="flat" cmpd="sng" algn="ctr">
            <a:solidFill>
              <a:srgbClr val="0000FF"/>
            </a:solidFill>
            <a:prstDash val="solid"/>
            <a:headEnd type="triangl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현대하모니 L"/>
              <a:ea typeface="현대하모니 L"/>
              <a:cs typeface="+mn-cs"/>
            </a:endParaRPr>
          </a:p>
        </p:txBody>
      </p:sp>
      <p:pic>
        <p:nvPicPr>
          <p:cNvPr id="113" name="그림 112">
            <a:extLst>
              <a:ext uri="{FF2B5EF4-FFF2-40B4-BE49-F238E27FC236}">
                <a16:creationId xmlns:a16="http://schemas.microsoft.com/office/drawing/2014/main" id="{1F9113C3-CF66-C3FA-B6C4-6A41E22DD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696245" y="2836978"/>
            <a:ext cx="1121081" cy="772271"/>
          </a:xfrm>
          <a:prstGeom prst="rect">
            <a:avLst/>
          </a:prstGeom>
        </p:spPr>
      </p:pic>
      <p:pic>
        <p:nvPicPr>
          <p:cNvPr id="114" name="그림 113">
            <a:extLst>
              <a:ext uri="{FF2B5EF4-FFF2-40B4-BE49-F238E27FC236}">
                <a16:creationId xmlns:a16="http://schemas.microsoft.com/office/drawing/2014/main" id="{2E8F3C52-DA72-2A9D-3027-1014DF0376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6817813" y="2937997"/>
            <a:ext cx="876131" cy="354901"/>
          </a:xfrm>
          <a:prstGeom prst="rect">
            <a:avLst/>
          </a:prstGeom>
        </p:spPr>
      </p:pic>
      <p:pic>
        <p:nvPicPr>
          <p:cNvPr id="115" name="그림 114">
            <a:extLst>
              <a:ext uri="{FF2B5EF4-FFF2-40B4-BE49-F238E27FC236}">
                <a16:creationId xmlns:a16="http://schemas.microsoft.com/office/drawing/2014/main" id="{E84FB8A9-E8B4-71E6-CCA3-8BA678918E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1134" y="3901435"/>
            <a:ext cx="729137" cy="913727"/>
          </a:xfrm>
          <a:prstGeom prst="rect">
            <a:avLst/>
          </a:prstGeom>
        </p:spPr>
      </p:pic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BA2F3570-2657-8545-1DFC-0554F1A744C3}"/>
              </a:ext>
            </a:extLst>
          </p:cNvPr>
          <p:cNvSpPr/>
          <p:nvPr/>
        </p:nvSpPr>
        <p:spPr>
          <a:xfrm>
            <a:off x="6320758" y="2990324"/>
            <a:ext cx="556890" cy="267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en-US" altLang="ko-KR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[</a:t>
            </a:r>
            <a:r>
              <a:rPr kumimoji="1" lang="ko-KR" altLang="en-US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측면</a:t>
            </a:r>
            <a:r>
              <a:rPr kumimoji="1" lang="en-US" altLang="ko-KR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]</a:t>
            </a:r>
          </a:p>
        </p:txBody>
      </p: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EE34B63D-6DE3-6C28-522D-4F99F5A4ACD6}"/>
              </a:ext>
            </a:extLst>
          </p:cNvPr>
          <p:cNvSpPr/>
          <p:nvPr/>
        </p:nvSpPr>
        <p:spPr>
          <a:xfrm>
            <a:off x="6585632" y="2734042"/>
            <a:ext cx="460240" cy="267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en-US" altLang="ko-KR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[</a:t>
            </a:r>
            <a:r>
              <a:rPr kumimoji="1" lang="ko-KR" altLang="en-US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전면</a:t>
            </a:r>
            <a:r>
              <a:rPr kumimoji="1" lang="en-US" altLang="ko-KR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]</a:t>
            </a: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E613E57C-950C-2BDA-DE00-397783AE16CB}"/>
              </a:ext>
            </a:extLst>
          </p:cNvPr>
          <p:cNvSpPr/>
          <p:nvPr/>
        </p:nvSpPr>
        <p:spPr>
          <a:xfrm>
            <a:off x="6272309" y="2754244"/>
            <a:ext cx="460240" cy="267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벤더</a:t>
            </a:r>
            <a:endParaRPr kumimoji="1" lang="en-US" altLang="ko-KR" sz="900" dirty="0">
              <a:solidFill>
                <a:prstClr val="black">
                  <a:lumMod val="75000"/>
                  <a:lumOff val="25000"/>
                </a:prstClr>
              </a:solidFill>
              <a:latin typeface="현대하모니 M" panose="02020603020101020101" pitchFamily="18" charset="-127"/>
              <a:cs typeface="Arial" pitchFamily="34" charset="0"/>
            </a:endParaRPr>
          </a:p>
        </p:txBody>
      </p:sp>
      <p:cxnSp>
        <p:nvCxnSpPr>
          <p:cNvPr id="119" name="직선 화살표 연결선 118">
            <a:extLst>
              <a:ext uri="{FF2B5EF4-FFF2-40B4-BE49-F238E27FC236}">
                <a16:creationId xmlns:a16="http://schemas.microsoft.com/office/drawing/2014/main" id="{B13A83B9-898C-2C23-E844-DA838F0F4B7B}"/>
              </a:ext>
            </a:extLst>
          </p:cNvPr>
          <p:cNvCxnSpPr>
            <a:cxnSpLocks/>
          </p:cNvCxnSpPr>
          <p:nvPr/>
        </p:nvCxnSpPr>
        <p:spPr>
          <a:xfrm flipV="1">
            <a:off x="7047109" y="3208371"/>
            <a:ext cx="0" cy="204979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20" name="직사각형 119">
            <a:extLst>
              <a:ext uri="{FF2B5EF4-FFF2-40B4-BE49-F238E27FC236}">
                <a16:creationId xmlns:a16="http://schemas.microsoft.com/office/drawing/2014/main" id="{C37AC5BD-7B16-3A5F-41CF-995299D520F0}"/>
              </a:ext>
            </a:extLst>
          </p:cNvPr>
          <p:cNvSpPr/>
          <p:nvPr/>
        </p:nvSpPr>
        <p:spPr>
          <a:xfrm>
            <a:off x="6805129" y="3330712"/>
            <a:ext cx="896877" cy="287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1" lang="en-US" altLang="ko-KR" sz="1000" dirty="0">
                <a:solidFill>
                  <a:srgbClr val="0000FF"/>
                </a:solidFill>
                <a:latin typeface="현대하모니 M" panose="02020603020101020101" pitchFamily="18" charset="-127"/>
                <a:cs typeface="Arial" pitchFamily="34" charset="0"/>
              </a:rPr>
              <a:t>Box EMS</a:t>
            </a:r>
          </a:p>
        </p:txBody>
      </p:sp>
      <p:cxnSp>
        <p:nvCxnSpPr>
          <p:cNvPr id="121" name="직선 화살표 연결선 120">
            <a:extLst>
              <a:ext uri="{FF2B5EF4-FFF2-40B4-BE49-F238E27FC236}">
                <a16:creationId xmlns:a16="http://schemas.microsoft.com/office/drawing/2014/main" id="{43727A32-1983-E598-6683-32A1816674EE}"/>
              </a:ext>
            </a:extLst>
          </p:cNvPr>
          <p:cNvCxnSpPr>
            <a:cxnSpLocks/>
          </p:cNvCxnSpPr>
          <p:nvPr/>
        </p:nvCxnSpPr>
        <p:spPr>
          <a:xfrm>
            <a:off x="7356516" y="2785624"/>
            <a:ext cx="0" cy="1644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22" name="직사각형 121">
            <a:extLst>
              <a:ext uri="{FF2B5EF4-FFF2-40B4-BE49-F238E27FC236}">
                <a16:creationId xmlns:a16="http://schemas.microsoft.com/office/drawing/2014/main" id="{FAB2A781-1DAF-2E8B-33FF-339737343D8D}"/>
              </a:ext>
            </a:extLst>
          </p:cNvPr>
          <p:cNvSpPr/>
          <p:nvPr/>
        </p:nvSpPr>
        <p:spPr>
          <a:xfrm>
            <a:off x="6851395" y="2538220"/>
            <a:ext cx="986565" cy="267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1" lang="ko-KR" altLang="en-US" sz="9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매니퓰레이터</a:t>
            </a:r>
            <a:endParaRPr kumimoji="1" lang="en-US" altLang="ko-KR" sz="900" dirty="0">
              <a:solidFill>
                <a:prstClr val="black">
                  <a:lumMod val="75000"/>
                  <a:lumOff val="25000"/>
                </a:prstClr>
              </a:solidFill>
              <a:latin typeface="현대하모니 M" panose="02020603020101020101" pitchFamily="18" charset="-127"/>
              <a:cs typeface="Arial" pitchFamily="34" charset="0"/>
            </a:endParaRPr>
          </a:p>
        </p:txBody>
      </p:sp>
      <p:sp>
        <p:nvSpPr>
          <p:cNvPr id="123" name="직사각형 122">
            <a:extLst>
              <a:ext uri="{FF2B5EF4-FFF2-40B4-BE49-F238E27FC236}">
                <a16:creationId xmlns:a16="http://schemas.microsoft.com/office/drawing/2014/main" id="{B8198B51-CAB8-87E9-DB71-492AA0763C3B}"/>
              </a:ext>
            </a:extLst>
          </p:cNvPr>
          <p:cNvSpPr/>
          <p:nvPr/>
        </p:nvSpPr>
        <p:spPr>
          <a:xfrm>
            <a:off x="6174942" y="4028418"/>
            <a:ext cx="460240" cy="267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벤더</a:t>
            </a:r>
            <a:endParaRPr kumimoji="1" lang="en-US" altLang="ko-KR" sz="900" dirty="0">
              <a:solidFill>
                <a:prstClr val="black">
                  <a:lumMod val="75000"/>
                  <a:lumOff val="25000"/>
                </a:prstClr>
              </a:solidFill>
              <a:latin typeface="현대하모니 M" panose="02020603020101020101" pitchFamily="18" charset="-127"/>
              <a:cs typeface="Arial" pitchFamily="34" charset="0"/>
            </a:endParaRPr>
          </a:p>
        </p:txBody>
      </p:sp>
      <p:sp>
        <p:nvSpPr>
          <p:cNvPr id="124" name="직사각형 123">
            <a:extLst>
              <a:ext uri="{FF2B5EF4-FFF2-40B4-BE49-F238E27FC236}">
                <a16:creationId xmlns:a16="http://schemas.microsoft.com/office/drawing/2014/main" id="{2482FA60-6E72-8D2D-8314-604C3EF552C9}"/>
              </a:ext>
            </a:extLst>
          </p:cNvPr>
          <p:cNvSpPr/>
          <p:nvPr/>
        </p:nvSpPr>
        <p:spPr>
          <a:xfrm>
            <a:off x="6184106" y="4594554"/>
            <a:ext cx="556890" cy="267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en-US" altLang="ko-KR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[</a:t>
            </a:r>
            <a:r>
              <a:rPr kumimoji="1" lang="ko-KR" altLang="en-US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상면</a:t>
            </a:r>
            <a:r>
              <a:rPr kumimoji="1" lang="en-US" altLang="ko-KR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]</a:t>
            </a:r>
          </a:p>
        </p:txBody>
      </p:sp>
      <p:pic>
        <p:nvPicPr>
          <p:cNvPr id="126" name="그림 125">
            <a:extLst>
              <a:ext uri="{FF2B5EF4-FFF2-40B4-BE49-F238E27FC236}">
                <a16:creationId xmlns:a16="http://schemas.microsoft.com/office/drawing/2014/main" id="{DC157D7F-806D-AA33-5F6C-B56696FA45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6980" y="3936208"/>
            <a:ext cx="843062" cy="828905"/>
          </a:xfrm>
          <a:prstGeom prst="rect">
            <a:avLst/>
          </a:prstGeom>
        </p:spPr>
      </p:pic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FB8BBB6C-7830-5824-3232-D60EE77E3B2F}"/>
              </a:ext>
            </a:extLst>
          </p:cNvPr>
          <p:cNvSpPr/>
          <p:nvPr/>
        </p:nvSpPr>
        <p:spPr>
          <a:xfrm>
            <a:off x="6772746" y="3724946"/>
            <a:ext cx="986565" cy="267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1" lang="ko-KR" alt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세그먼트</a:t>
            </a:r>
            <a:endParaRPr kumimoji="1" lang="en-US" altLang="ko-KR" sz="900" dirty="0">
              <a:solidFill>
                <a:prstClr val="black">
                  <a:lumMod val="75000"/>
                  <a:lumOff val="25000"/>
                </a:prstClr>
              </a:solidFill>
              <a:latin typeface="현대하모니 M" panose="02020603020101020101" pitchFamily="18" charset="-127"/>
              <a:cs typeface="Arial" pitchFamily="34" charset="0"/>
            </a:endParaRPr>
          </a:p>
        </p:txBody>
      </p:sp>
      <p:sp>
        <p:nvSpPr>
          <p:cNvPr id="128" name="자유형: 도형 127">
            <a:extLst>
              <a:ext uri="{FF2B5EF4-FFF2-40B4-BE49-F238E27FC236}">
                <a16:creationId xmlns:a16="http://schemas.microsoft.com/office/drawing/2014/main" id="{07C7D32E-C580-5205-789A-A16514F0B236}"/>
              </a:ext>
            </a:extLst>
          </p:cNvPr>
          <p:cNvSpPr/>
          <p:nvPr/>
        </p:nvSpPr>
        <p:spPr>
          <a:xfrm>
            <a:off x="6823926" y="4404168"/>
            <a:ext cx="610726" cy="110939"/>
          </a:xfrm>
          <a:custGeom>
            <a:avLst/>
            <a:gdLst>
              <a:gd name="connsiteX0" fmla="*/ 0 w 607219"/>
              <a:gd name="connsiteY0" fmla="*/ 33337 h 114300"/>
              <a:gd name="connsiteX1" fmla="*/ 2381 w 607219"/>
              <a:gd name="connsiteY1" fmla="*/ 85725 h 114300"/>
              <a:gd name="connsiteX2" fmla="*/ 116681 w 607219"/>
              <a:gd name="connsiteY2" fmla="*/ 114300 h 114300"/>
              <a:gd name="connsiteX3" fmla="*/ 519113 w 607219"/>
              <a:gd name="connsiteY3" fmla="*/ 111919 h 114300"/>
              <a:gd name="connsiteX4" fmla="*/ 607219 w 607219"/>
              <a:gd name="connsiteY4" fmla="*/ 85725 h 114300"/>
              <a:gd name="connsiteX5" fmla="*/ 604838 w 607219"/>
              <a:gd name="connsiteY5" fmla="*/ 19050 h 114300"/>
              <a:gd name="connsiteX6" fmla="*/ 426244 w 607219"/>
              <a:gd name="connsiteY6" fmla="*/ 2381 h 114300"/>
              <a:gd name="connsiteX7" fmla="*/ 85725 w 607219"/>
              <a:gd name="connsiteY7" fmla="*/ 0 h 114300"/>
              <a:gd name="connsiteX8" fmla="*/ 0 w 607219"/>
              <a:gd name="connsiteY8" fmla="*/ 33337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7219" h="114300">
                <a:moveTo>
                  <a:pt x="0" y="33337"/>
                </a:moveTo>
                <a:lnTo>
                  <a:pt x="2381" y="85725"/>
                </a:lnTo>
                <a:lnTo>
                  <a:pt x="116681" y="114300"/>
                </a:lnTo>
                <a:lnTo>
                  <a:pt x="519113" y="111919"/>
                </a:lnTo>
                <a:lnTo>
                  <a:pt x="607219" y="85725"/>
                </a:lnTo>
                <a:cubicBezTo>
                  <a:pt x="606425" y="63500"/>
                  <a:pt x="605632" y="41275"/>
                  <a:pt x="604838" y="19050"/>
                </a:cubicBezTo>
                <a:lnTo>
                  <a:pt x="426244" y="2381"/>
                </a:lnTo>
                <a:lnTo>
                  <a:pt x="85725" y="0"/>
                </a:lnTo>
                <a:lnTo>
                  <a:pt x="0" y="33337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/>
            </a:solidFill>
            <a:prstDash val="sysDot"/>
          </a:ln>
          <a:effectLst>
            <a:glow rad="38100">
              <a:srgbClr val="4F81BD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7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현대하모니 L"/>
              <a:ea typeface="현대하모니 L"/>
              <a:cs typeface="+mn-cs"/>
            </a:endParaRPr>
          </a:p>
        </p:txBody>
      </p:sp>
      <p:sp>
        <p:nvSpPr>
          <p:cNvPr id="129" name="자유형: 도형 128">
            <a:extLst>
              <a:ext uri="{FF2B5EF4-FFF2-40B4-BE49-F238E27FC236}">
                <a16:creationId xmlns:a16="http://schemas.microsoft.com/office/drawing/2014/main" id="{AC64AD80-BC10-A56A-8581-A229BC08C846}"/>
              </a:ext>
            </a:extLst>
          </p:cNvPr>
          <p:cNvSpPr/>
          <p:nvPr/>
        </p:nvSpPr>
        <p:spPr>
          <a:xfrm>
            <a:off x="6811467" y="4281962"/>
            <a:ext cx="577748" cy="110939"/>
          </a:xfrm>
          <a:custGeom>
            <a:avLst/>
            <a:gdLst>
              <a:gd name="connsiteX0" fmla="*/ 0 w 607219"/>
              <a:gd name="connsiteY0" fmla="*/ 33337 h 114300"/>
              <a:gd name="connsiteX1" fmla="*/ 2381 w 607219"/>
              <a:gd name="connsiteY1" fmla="*/ 85725 h 114300"/>
              <a:gd name="connsiteX2" fmla="*/ 116681 w 607219"/>
              <a:gd name="connsiteY2" fmla="*/ 114300 h 114300"/>
              <a:gd name="connsiteX3" fmla="*/ 519113 w 607219"/>
              <a:gd name="connsiteY3" fmla="*/ 111919 h 114300"/>
              <a:gd name="connsiteX4" fmla="*/ 607219 w 607219"/>
              <a:gd name="connsiteY4" fmla="*/ 85725 h 114300"/>
              <a:gd name="connsiteX5" fmla="*/ 604838 w 607219"/>
              <a:gd name="connsiteY5" fmla="*/ 19050 h 114300"/>
              <a:gd name="connsiteX6" fmla="*/ 426244 w 607219"/>
              <a:gd name="connsiteY6" fmla="*/ 2381 h 114300"/>
              <a:gd name="connsiteX7" fmla="*/ 85725 w 607219"/>
              <a:gd name="connsiteY7" fmla="*/ 0 h 114300"/>
              <a:gd name="connsiteX8" fmla="*/ 0 w 607219"/>
              <a:gd name="connsiteY8" fmla="*/ 33337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7219" h="114300">
                <a:moveTo>
                  <a:pt x="0" y="33337"/>
                </a:moveTo>
                <a:lnTo>
                  <a:pt x="2381" y="85725"/>
                </a:lnTo>
                <a:lnTo>
                  <a:pt x="116681" y="114300"/>
                </a:lnTo>
                <a:lnTo>
                  <a:pt x="519113" y="111919"/>
                </a:lnTo>
                <a:lnTo>
                  <a:pt x="607219" y="85725"/>
                </a:lnTo>
                <a:cubicBezTo>
                  <a:pt x="606425" y="63500"/>
                  <a:pt x="605632" y="41275"/>
                  <a:pt x="604838" y="19050"/>
                </a:cubicBezTo>
                <a:lnTo>
                  <a:pt x="426244" y="2381"/>
                </a:lnTo>
                <a:lnTo>
                  <a:pt x="85725" y="0"/>
                </a:lnTo>
                <a:lnTo>
                  <a:pt x="0" y="33337"/>
                </a:lnTo>
                <a:close/>
              </a:path>
            </a:pathLst>
          </a:custGeom>
          <a:noFill/>
          <a:ln w="12700" cap="flat" cmpd="sng" algn="ctr">
            <a:solidFill>
              <a:sysClr val="window" lastClr="FFFFFF"/>
            </a:solidFill>
            <a:prstDash val="sysDot"/>
          </a:ln>
          <a:effectLst>
            <a:glow rad="38100">
              <a:srgbClr val="4F81BD">
                <a:satMod val="175000"/>
                <a:alpha val="4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23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799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현대하모니 L"/>
              <a:ea typeface="현대하모니 L"/>
              <a:cs typeface="+mn-cs"/>
            </a:endParaRP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8E37B9F0-011F-FB78-7400-87C26E923DD2}"/>
              </a:ext>
            </a:extLst>
          </p:cNvPr>
          <p:cNvSpPr/>
          <p:nvPr/>
        </p:nvSpPr>
        <p:spPr>
          <a:xfrm>
            <a:off x="6556722" y="3708636"/>
            <a:ext cx="556890" cy="267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1" lang="en-US" altLang="ko-KR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[</a:t>
            </a:r>
            <a:r>
              <a:rPr kumimoji="1" lang="ko-KR" altLang="en-US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측면</a:t>
            </a:r>
            <a:r>
              <a:rPr kumimoji="1" lang="en-US" altLang="ko-KR" sz="900" dirty="0">
                <a:solidFill>
                  <a:prstClr val="white">
                    <a:lumMod val="50000"/>
                  </a:prstClr>
                </a:solidFill>
                <a:latin typeface="현대하모니 M" panose="02020603020101020101" pitchFamily="18" charset="-127"/>
                <a:cs typeface="Arial" pitchFamily="34" charset="0"/>
              </a:rPr>
              <a:t>]</a:t>
            </a:r>
          </a:p>
        </p:txBody>
      </p:sp>
      <p:sp>
        <p:nvSpPr>
          <p:cNvPr id="131" name="모서리가 둥근 직사각형 7">
            <a:extLst>
              <a:ext uri="{FF2B5EF4-FFF2-40B4-BE49-F238E27FC236}">
                <a16:creationId xmlns:a16="http://schemas.microsoft.com/office/drawing/2014/main" id="{166ED968-DE30-0821-ADF2-6D4E19D87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9667" y="1899857"/>
            <a:ext cx="3480379" cy="368300"/>
          </a:xfrm>
          <a:prstGeom prst="roundRect">
            <a:avLst>
              <a:gd name="adj" fmla="val 0"/>
            </a:avLst>
          </a:prstGeom>
          <a:noFill/>
          <a:ln w="6350" algn="ctr">
            <a:noFill/>
            <a:round/>
            <a:headEnd type="oval" w="med" len="med"/>
            <a:tailEnd type="oval" w="med" len="med"/>
          </a:ln>
          <a:effectLst/>
        </p:spPr>
        <p:txBody>
          <a:bodyPr anchor="ctr"/>
          <a:lstStyle/>
          <a:p>
            <a:pPr defTabSz="957263" latinLnBrk="0">
              <a:lnSpc>
                <a:spcPct val="130000"/>
              </a:lnSpc>
              <a:defRPr/>
            </a:pPr>
            <a:r>
              <a:rPr lang="en-US" altLang="ko-KR" sz="1400" dirty="0">
                <a:solidFill>
                  <a:srgbClr val="1F497D">
                    <a:lumMod val="75000"/>
                  </a:srgbClr>
                </a:solidFill>
                <a:latin typeface="현대하모니 B" panose="02020603020101020101" pitchFamily="18" charset="-127"/>
                <a:ea typeface="현대하모니 B" panose="02020603020101020101" pitchFamily="18" charset="-127"/>
              </a:rPr>
              <a:t>S-EMS </a:t>
            </a:r>
            <a:r>
              <a:rPr lang="ko-KR" altLang="en-US" sz="1400" dirty="0">
                <a:solidFill>
                  <a:srgbClr val="1F497D">
                    <a:lumMod val="75000"/>
                  </a:srgbClr>
                </a:solidFill>
                <a:latin typeface="현대하모니 B" panose="02020603020101020101" pitchFamily="18" charset="-127"/>
                <a:ea typeface="현대하모니 B" panose="02020603020101020101" pitchFamily="18" charset="-127"/>
              </a:rPr>
              <a:t>설비 </a:t>
            </a:r>
          </a:p>
        </p:txBody>
      </p:sp>
      <p:sp>
        <p:nvSpPr>
          <p:cNvPr id="132" name="Rectangle 50">
            <a:extLst>
              <a:ext uri="{FF2B5EF4-FFF2-40B4-BE49-F238E27FC236}">
                <a16:creationId xmlns:a16="http://schemas.microsoft.com/office/drawing/2014/main" id="{3293FC8B-8A1D-EF7F-0693-F306B2A0BED5}"/>
              </a:ext>
            </a:extLst>
          </p:cNvPr>
          <p:cNvSpPr/>
          <p:nvPr/>
        </p:nvSpPr>
        <p:spPr bwMode="gray">
          <a:xfrm>
            <a:off x="1695753" y="1940007"/>
            <a:ext cx="85421" cy="231693"/>
          </a:xfrm>
          <a:prstGeom prst="rect">
            <a:avLst/>
          </a:prstGeom>
          <a:solidFill>
            <a:srgbClr val="1F497D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현대하모니 M"/>
            </a:endParaRPr>
          </a:p>
        </p:txBody>
      </p:sp>
      <p:sp>
        <p:nvSpPr>
          <p:cNvPr id="125" name="직사각형 124">
            <a:extLst>
              <a:ext uri="{FF2B5EF4-FFF2-40B4-BE49-F238E27FC236}">
                <a16:creationId xmlns:a16="http://schemas.microsoft.com/office/drawing/2014/main" id="{030FA4BC-6D7C-89A4-BFB3-E7A37FE0561C}"/>
              </a:ext>
            </a:extLst>
          </p:cNvPr>
          <p:cNvSpPr/>
          <p:nvPr/>
        </p:nvSpPr>
        <p:spPr>
          <a:xfrm>
            <a:off x="7113060" y="4499828"/>
            <a:ext cx="6738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kumimoji="1" lang="en-US" altLang="ko-KR" sz="1000" dirty="0">
                <a:solidFill>
                  <a:srgbClr val="0000FF"/>
                </a:solidFill>
                <a:latin typeface="현대하모니 M" panose="02020603020101020101" pitchFamily="18" charset="-127"/>
                <a:cs typeface="Arial" pitchFamily="34" charset="0"/>
              </a:rPr>
              <a:t>In-Roll</a:t>
            </a:r>
          </a:p>
          <a:p>
            <a:pPr algn="ctr">
              <a:lnSpc>
                <a:spcPct val="80000"/>
              </a:lnSpc>
              <a:defRPr/>
            </a:pPr>
            <a:r>
              <a:rPr kumimoji="1" lang="en-US" altLang="ko-KR" sz="1000" dirty="0">
                <a:solidFill>
                  <a:srgbClr val="0000FF"/>
                </a:solidFill>
                <a:latin typeface="현대하모니 M" panose="02020603020101020101" pitchFamily="18" charset="-127"/>
                <a:cs typeface="Arial" pitchFamily="34" charset="0"/>
              </a:rPr>
              <a:t>EMS</a:t>
            </a:r>
          </a:p>
        </p:txBody>
      </p:sp>
      <p:sp>
        <p:nvSpPr>
          <p:cNvPr id="196" name="직사각형 195">
            <a:extLst>
              <a:ext uri="{FF2B5EF4-FFF2-40B4-BE49-F238E27FC236}">
                <a16:creationId xmlns:a16="http://schemas.microsoft.com/office/drawing/2014/main" id="{D5257205-DFDB-2617-901B-14F7B8CC2FB5}"/>
              </a:ext>
            </a:extLst>
          </p:cNvPr>
          <p:cNvSpPr/>
          <p:nvPr/>
        </p:nvSpPr>
        <p:spPr>
          <a:xfrm>
            <a:off x="1991762" y="3383658"/>
            <a:ext cx="410413" cy="148330"/>
          </a:xfrm>
          <a:prstGeom prst="rect">
            <a:avLst/>
          </a:prstGeom>
          <a:solidFill>
            <a:srgbClr val="BBE0E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9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몰드</a:t>
            </a:r>
            <a:endParaRPr kumimoji="1" lang="ko-KR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97" name="직사각형 196">
            <a:extLst>
              <a:ext uri="{FF2B5EF4-FFF2-40B4-BE49-F238E27FC236}">
                <a16:creationId xmlns:a16="http://schemas.microsoft.com/office/drawing/2014/main" id="{CA9D22E7-12B3-F0DB-2CFA-56DAF0B32965}"/>
              </a:ext>
            </a:extLst>
          </p:cNvPr>
          <p:cNvSpPr/>
          <p:nvPr/>
        </p:nvSpPr>
        <p:spPr>
          <a:xfrm>
            <a:off x="1925765" y="3640670"/>
            <a:ext cx="476410" cy="172384"/>
          </a:xfrm>
          <a:prstGeom prst="rect">
            <a:avLst/>
          </a:prstGeom>
          <a:solidFill>
            <a:srgbClr val="BBE0E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Bender</a:t>
            </a:r>
            <a:endParaRPr kumimoji="1" lang="ko-KR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208" name="직사각형 207">
            <a:extLst>
              <a:ext uri="{FF2B5EF4-FFF2-40B4-BE49-F238E27FC236}">
                <a16:creationId xmlns:a16="http://schemas.microsoft.com/office/drawing/2014/main" id="{53D7732F-533B-ACB0-4739-26CBE8C29E3D}"/>
              </a:ext>
            </a:extLst>
          </p:cNvPr>
          <p:cNvSpPr/>
          <p:nvPr/>
        </p:nvSpPr>
        <p:spPr>
          <a:xfrm>
            <a:off x="1899772" y="4028418"/>
            <a:ext cx="534153" cy="179067"/>
          </a:xfrm>
          <a:prstGeom prst="rect">
            <a:avLst/>
          </a:prstGeom>
          <a:solidFill>
            <a:srgbClr val="BBE0E3">
              <a:lumMod val="20000"/>
              <a:lumOff val="8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Segment</a:t>
            </a:r>
            <a:endParaRPr kumimoji="1" lang="ko-KR" altLang="en-US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222" name="직사각형 221">
            <a:extLst>
              <a:ext uri="{FF2B5EF4-FFF2-40B4-BE49-F238E27FC236}">
                <a16:creationId xmlns:a16="http://schemas.microsoft.com/office/drawing/2014/main" id="{74B04F48-374E-63F3-5951-35BC1732AD86}"/>
              </a:ext>
            </a:extLst>
          </p:cNvPr>
          <p:cNvSpPr/>
          <p:nvPr/>
        </p:nvSpPr>
        <p:spPr>
          <a:xfrm>
            <a:off x="5094869" y="2538220"/>
            <a:ext cx="2616532" cy="1170416"/>
          </a:xfrm>
          <a:prstGeom prst="rect">
            <a:avLst/>
          </a:prstGeom>
          <a:noFill/>
          <a:ln w="19050"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5724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 txBox="1">
            <a:spLocks/>
          </p:cNvSpPr>
          <p:nvPr/>
        </p:nvSpPr>
        <p:spPr>
          <a:xfrm>
            <a:off x="498028" y="274365"/>
            <a:ext cx="7407299" cy="418058"/>
          </a:xfrm>
          <a:prstGeom prst="rect">
            <a:avLst/>
          </a:prstGeom>
        </p:spPr>
        <p:txBody>
          <a:bodyPr lIns="91398" tIns="45699" rIns="91398" bIns="45699"/>
          <a:lstStyle>
            <a:lvl1pPr algn="l" defTabSz="914298" rtl="0" eaLnBrk="1" latinLnBrk="1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ko-KR" altLang="en-US" sz="200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cs typeface="Arial" charset="0"/>
              </a:rPr>
              <a:t>▣ 제안센터</a:t>
            </a:r>
            <a:r>
              <a:rPr lang="en-US" altLang="ko-KR" sz="200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cs typeface="Arial" charset="0"/>
              </a:rPr>
              <a:t> </a:t>
            </a:r>
            <a:r>
              <a:rPr lang="ko-KR" altLang="en-US" sz="200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cs typeface="Arial" charset="0"/>
              </a:rPr>
              <a:t>현업공모 제안서</a:t>
            </a:r>
            <a:endParaRPr lang="ko-KR" altLang="en-US" sz="2000" dirty="0">
              <a:latin typeface="현대하모니 B" pitchFamily="18" charset="-127"/>
              <a:ea typeface="현대하모니 B" pitchFamily="18" charset="-127"/>
            </a:endParaRPr>
          </a:p>
        </p:txBody>
      </p:sp>
      <p:graphicFrame>
        <p:nvGraphicFramePr>
          <p:cNvPr id="15" name="Group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071718"/>
              </p:ext>
            </p:extLst>
          </p:nvPr>
        </p:nvGraphicFramePr>
        <p:xfrm>
          <a:off x="453000" y="944287"/>
          <a:ext cx="9000000" cy="5365033"/>
        </p:xfrm>
        <a:graphic>
          <a:graphicData uri="http://schemas.openxmlformats.org/drawingml/2006/table">
            <a:tbl>
              <a:tblPr/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650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  <a:cs typeface="굴림" charset="-127"/>
                        </a:rPr>
                        <a:t>현상 및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굴림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  <a:cs typeface="굴림" charset="-127"/>
                        </a:rPr>
                        <a:t>문제점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굴림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● 현상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SUH660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재질의 비자성체 롤러의 표면 경도 및 고온 내마모성 미흡으로 롤러 표면 찍힘 및 눌림 발생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● 문제점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① 기존 대비 사용 수명 감소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(*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기준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롤러 갭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-0.5mm +0.8mm,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마모편차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0.8mm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이하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                    -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기존 롤러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표면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하드페이싱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처리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)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2,200Ht ~ 2,600Ht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                    -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비자성체 롤러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표면 처리 없음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) : 1,200Ht ~ 1,600Ht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수준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               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② 롤러 표면 찍힘 및 눌림으로 인한 롤러 갭 불량 발생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(25.01.16 ~ 25.03.14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사용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1,657Heat)</a:t>
                      </a:r>
                      <a:endParaRPr kumimoji="1" lang="ko-KR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그림 2" descr="배럴, 금속, 스틸, 파이프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5A0032E8-D3A4-75F8-8631-28FDBB8AA4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43" y="2493699"/>
            <a:ext cx="2756689" cy="3676937"/>
          </a:xfrm>
          <a:prstGeom prst="rect">
            <a:avLst/>
          </a:prstGeom>
        </p:spPr>
      </p:pic>
      <p:pic>
        <p:nvPicPr>
          <p:cNvPr id="5" name="그림 4" descr="금속, 철, 스틸, 실린더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EE4B2414-AE4C-B81B-F54A-25AA9EA150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8203" y="2493699"/>
            <a:ext cx="2757703" cy="367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0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제목 1"/>
          <p:cNvSpPr txBox="1">
            <a:spLocks/>
          </p:cNvSpPr>
          <p:nvPr/>
        </p:nvSpPr>
        <p:spPr>
          <a:xfrm>
            <a:off x="498028" y="274365"/>
            <a:ext cx="7407299" cy="418058"/>
          </a:xfrm>
          <a:prstGeom prst="rect">
            <a:avLst/>
          </a:prstGeom>
        </p:spPr>
        <p:txBody>
          <a:bodyPr lIns="91398" tIns="45699" rIns="91398" bIns="45699"/>
          <a:lstStyle>
            <a:lvl1pPr algn="l" defTabSz="914298" rtl="0" eaLnBrk="1" latinLnBrk="1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ko-KR" altLang="en-US" sz="200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cs typeface="Arial" charset="0"/>
              </a:rPr>
              <a:t>▣ 제안센터</a:t>
            </a:r>
            <a:r>
              <a:rPr lang="en-US" altLang="ko-KR" sz="200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cs typeface="Arial" charset="0"/>
              </a:rPr>
              <a:t> </a:t>
            </a:r>
            <a:r>
              <a:rPr lang="ko-KR" altLang="en-US" sz="2000" dirty="0">
                <a:solidFill>
                  <a:srgbClr val="000000"/>
                </a:solidFill>
                <a:latin typeface="현대하모니 M" pitchFamily="18" charset="-127"/>
                <a:ea typeface="현대하모니 M" pitchFamily="18" charset="-127"/>
                <a:cs typeface="Arial" charset="0"/>
              </a:rPr>
              <a:t>현업공모 제안서</a:t>
            </a:r>
            <a:endParaRPr lang="ko-KR" altLang="en-US" sz="2000" dirty="0">
              <a:latin typeface="현대하모니 B" pitchFamily="18" charset="-127"/>
              <a:ea typeface="현대하모니 B" pitchFamily="18" charset="-127"/>
            </a:endParaRPr>
          </a:p>
        </p:txBody>
      </p:sp>
      <p:graphicFrame>
        <p:nvGraphicFramePr>
          <p:cNvPr id="15" name="Group 1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975415"/>
              </p:ext>
            </p:extLst>
          </p:nvPr>
        </p:nvGraphicFramePr>
        <p:xfrm>
          <a:off x="453000" y="944287"/>
          <a:ext cx="9000000" cy="5400000"/>
        </p:xfrm>
        <a:graphic>
          <a:graphicData uri="http://schemas.openxmlformats.org/drawingml/2006/table">
            <a:tbl>
              <a:tblPr/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6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  <a:cs typeface="굴림" charset="-127"/>
                        </a:rPr>
                        <a:t>개발 내용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굴림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● 목표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롤러 표면 비자성체 고경도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,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고온내마모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소재 처리 기술 개발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   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(Roller Assy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기준 비투자율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1.5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미만 만족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, SUH660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모재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사용 時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: 1.010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수준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    –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측정기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</a:t>
                      </a:r>
                      <a:r>
                        <a:rPr kumimoji="1" lang="en-US" altLang="ko-KR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Ferromaster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  -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목표 수명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2,200 ~ 2,600Ht (*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사용 완료 기준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롤러 갭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마모편차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0.8mm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이하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  -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사용 후 검사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: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표면 박리 여부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박리 시 불합격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), 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표면 크랙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/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찍힘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/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눌림 등 육안검사 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(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기존 </a:t>
                      </a:r>
                      <a:r>
                        <a:rPr kumimoji="1" lang="ko-KR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하드페이싱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 제품 동등 수준</a:t>
                      </a: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)</a:t>
                      </a:r>
                    </a:p>
                  </a:txBody>
                  <a:tcPr marL="36000" marR="36000" marT="36000" marB="36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</a:rPr>
                        <a:t>테스트 수량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14ea/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업체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L" panose="02020603020101020101" pitchFamily="18" charset="-127"/>
                        <a:ea typeface="현대하모니 L" panose="02020603020101020101" pitchFamily="18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  <a:cs typeface="굴림" charset="-127"/>
                        </a:rPr>
                        <a:t>연간예상소요량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굴림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112ea/</a:t>
                      </a: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</a:rPr>
                        <a:t>년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itchFamily="18" charset="-127"/>
                          <a:ea typeface="현대하모니 M" pitchFamily="18" charset="-127"/>
                        </a:rPr>
                        <a:t>테스트기간</a:t>
                      </a: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생산라인 설치 후 약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4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개월</a:t>
                      </a:r>
                      <a:endParaRPr kumimoji="1" lang="ko-KR" altLang="ko-KR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현대하모니 L" panose="02020603020101020101" pitchFamily="18" charset="-127"/>
                        <a:ea typeface="현대하모니 L" panose="02020603020101020101" pitchFamily="18" charset="-127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  <a:cs typeface="굴림" charset="-127"/>
                        </a:rPr>
                        <a:t>기대 효과</a:t>
                      </a:r>
                      <a:endParaRPr kumimoji="1" lang="en-US" altLang="ko-KR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굴림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현대하모니 M" panose="02020603020101020101" pitchFamily="18" charset="-127"/>
                          <a:ea typeface="현대하모니 M" panose="02020603020101020101" pitchFamily="18" charset="-127"/>
                          <a:cs typeface="굴림" charset="-127"/>
                        </a:rPr>
                        <a:t> 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● 롤러 수명 및 </a:t>
                      </a:r>
                      <a:r>
                        <a:rPr kumimoji="1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예비품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 확보 정상화 및 수명 저하에 따른 비용 손실 개선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(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수명 저하로 인한 연간 약 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5</a:t>
                      </a:r>
                      <a:r>
                        <a:rPr kumimoji="1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억 손실 예상</a:t>
                      </a:r>
                      <a:r>
                        <a:rPr kumimoji="1" lang="en-US" altLang="ko-K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현대하모니 L" panose="02020603020101020101" pitchFamily="18" charset="-127"/>
                          <a:ea typeface="현대하모니 L" panose="02020603020101020101" pitchFamily="18" charset="-127"/>
                          <a:cs typeface="+mn-cs"/>
                        </a:rPr>
                        <a:t>)</a:t>
                      </a:r>
                      <a:endParaRPr kumimoji="1" lang="en-US" altLang="ko-KR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현대하모니 M" panose="02020603020101020101" pitchFamily="18" charset="-127"/>
                        <a:ea typeface="현대하모니 M" panose="02020603020101020101" pitchFamily="18" charset="-127"/>
                        <a:cs typeface="굴림" charset="-127"/>
                      </a:endParaRPr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 marL="36000" marR="36000" marT="36000" marB="360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현대하모니 M" pitchFamily="18" charset="-127"/>
                        <a:ea typeface="현대하모니 M" pitchFamily="18" charset="-127"/>
                      </a:endParaRPr>
                    </a:p>
                  </a:txBody>
                  <a:tcPr marL="36000" marR="36000" marT="36000" marB="36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1" name="그림 10">
            <a:extLst>
              <a:ext uri="{FF2B5EF4-FFF2-40B4-BE49-F238E27FC236}">
                <a16:creationId xmlns:a16="http://schemas.microsoft.com/office/drawing/2014/main" id="{9A8FC9CB-ACE5-E827-5C7D-DC2D7BF8E8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002" y="1907705"/>
            <a:ext cx="3768783" cy="266429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8AD2B4AA-738C-4913-298C-64CDB8F613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8267" y="1907706"/>
            <a:ext cx="3855392" cy="2664295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D091F16C-F164-54F9-DDF5-B5D6657BACD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662" t="6997" r="53937" b="76766"/>
          <a:stretch/>
        </p:blipFill>
        <p:spPr>
          <a:xfrm>
            <a:off x="7840302" y="965457"/>
            <a:ext cx="1562384" cy="91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2156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6mI3UciUuZyJerjjg5h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6mI3UciUuZyJerjjg5h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6mI3UciUuZyJerjjg5h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6mI3UciUuZyJerjjg5h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6mI3UciUuZyJerjjg5h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u6mI3UciUuZyJerjjg5hw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7">
      <a:majorFont>
        <a:latin typeface="Arial"/>
        <a:ea typeface="현대하모니 B"/>
        <a:cs typeface=""/>
      </a:majorFont>
      <a:minorFont>
        <a:latin typeface="Arial"/>
        <a:ea typeface="현대하모니 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C3D7A8E0B24FE44A828FD63BD2399C2E" ma:contentTypeVersion="1" ma:contentTypeDescription="새 문서를 만듭니다." ma:contentTypeScope="" ma:versionID="51d0340c0c02884e9a9d109b09910057">
  <xsd:schema xmlns:xsd="http://www.w3.org/2001/XMLSchema" xmlns:xs="http://www.w3.org/2001/XMLSchema" xmlns:p="http://schemas.microsoft.com/office/2006/metadata/properties" xmlns:ns2="ff21decc-f982-4003-8303-34355b08c24a" targetNamespace="http://schemas.microsoft.com/office/2006/metadata/properties" ma:root="true" ma:fieldsID="25bd605efb50daa4a1130567a2952898" ns2:_="">
    <xsd:import namespace="ff21decc-f982-4003-8303-34355b08c24a"/>
    <xsd:element name="properties">
      <xsd:complexType>
        <xsd:sequence>
          <xsd:element name="documentManagement">
            <xsd:complexType>
              <xsd:all>
                <xsd:element ref="ns2:DeleteY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21decc-f982-4003-8303-34355b08c24a" elementFormDefault="qualified">
    <xsd:import namespace="http://schemas.microsoft.com/office/2006/documentManagement/types"/>
    <xsd:import namespace="http://schemas.microsoft.com/office/infopath/2007/PartnerControls"/>
    <xsd:element name="DeleteYN" ma:index="8" nillable="true" ma:displayName="DeleteYN" ma:internalName="DeleteY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leteYN xmlns="ff21decc-f982-4003-8303-34355b08c24a" xsi:nil="true"/>
  </documentManagement>
</p:properties>
</file>

<file path=customXml/itemProps1.xml><?xml version="1.0" encoding="utf-8"?>
<ds:datastoreItem xmlns:ds="http://schemas.openxmlformats.org/officeDocument/2006/customXml" ds:itemID="{402F92BC-F117-496F-9790-990268969E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617661-FA2E-4C92-AF2C-9BE87D5244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f21decc-f982-4003-8303-34355b08c2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77E3E3-E541-49FE-9AE4-85C92F16536A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ff21decc-f982-4003-8303-34355b08c24a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20145</TotalTime>
  <Words>404</Words>
  <Application>Microsoft Office PowerPoint</Application>
  <PresentationFormat>A4 용지(210x297mm)</PresentationFormat>
  <Paragraphs>102</Paragraphs>
  <Slides>4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3" baseType="lpstr">
      <vt:lpstr>HY견명조</vt:lpstr>
      <vt:lpstr>맑은 고딕</vt:lpstr>
      <vt:lpstr>현대하모니 B</vt:lpstr>
      <vt:lpstr>현대하모니 L</vt:lpstr>
      <vt:lpstr>현대하모니 M</vt:lpstr>
      <vt:lpstr>Arial</vt:lpstr>
      <vt:lpstr>Calibri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hds</dc:creator>
  <cp:lastModifiedBy>정유성 책임매니저 구매기획팀</cp:lastModifiedBy>
  <cp:revision>776</cp:revision>
  <cp:lastPrinted>2024-05-29T07:32:53Z</cp:lastPrinted>
  <dcterms:created xsi:type="dcterms:W3CDTF">2018-03-07T00:22:22Z</dcterms:created>
  <dcterms:modified xsi:type="dcterms:W3CDTF">2025-05-08T04:04:35Z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0x010100C3D7A8E0B24FE44A828FD63BD2399C2E</vt:lpwstr>
  </property>
  <property fmtid="{D5CDD505-2E9C-101B-9397-08002B2CF9AE}" pid="3" name="ClassificationContentMarkingFooterLocations">
    <vt:lpwstr>Office 테마:8</vt:lpwstr>
  </property>
  <property fmtid="{D5CDD505-2E9C-101B-9397-08002B2CF9AE}" pid="4" name="ClassificationContentMarkingFooterText">
    <vt:lpwstr>본 문서는 현대제철의 정보자산으로 관련 법령에 의해 보호 받습니다.</vt:lpwstr>
  </property>
</Properties>
</file>