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4" r:id="rId5"/>
    <p:sldId id="360" r:id="rId6"/>
    <p:sldId id="361" r:id="rId7"/>
    <p:sldId id="362" r:id="rId8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120">
          <p15:clr>
            <a:srgbClr val="A4A3A4"/>
          </p15:clr>
        </p15:guide>
        <p15:guide id="11" pos="3438">
          <p15:clr>
            <a:srgbClr val="A4A3A4"/>
          </p15:clr>
        </p15:guide>
        <p15:guide id="12" pos="4617">
          <p15:clr>
            <a:srgbClr val="A4A3A4"/>
          </p15:clr>
        </p15:guide>
        <p15:guide id="13" pos="1986">
          <p15:clr>
            <a:srgbClr val="A4A3A4"/>
          </p15:clr>
        </p15:guide>
        <p15:guide id="14" pos="580">
          <p15:clr>
            <a:srgbClr val="A4A3A4"/>
          </p15:clr>
        </p15:guide>
        <p15:guide id="15" pos="2304">
          <p15:clr>
            <a:srgbClr val="A4A3A4"/>
          </p15:clr>
        </p15:guide>
        <p15:guide id="16" pos="262" userDrawn="1">
          <p15:clr>
            <a:srgbClr val="A4A3A4"/>
          </p15:clr>
        </p15:guide>
        <p15:guide id="17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성호" initials="최" lastIdx="3" clrIdx="0">
    <p:extLst>
      <p:ext uri="{19B8F6BF-5375-455C-9EA6-DF929625EA0E}">
        <p15:presenceInfo xmlns:p15="http://schemas.microsoft.com/office/powerpoint/2012/main" userId="S-1-5-21-1944003135-1417914267-667908833-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  <a:srgbClr val="FFFF99"/>
    <a:srgbClr val="FFFFCC"/>
    <a:srgbClr val="CC3300"/>
    <a:srgbClr val="CCECFF"/>
    <a:srgbClr val="CCFFFF"/>
    <a:srgbClr val="F7FFFF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4" autoAdjust="0"/>
    <p:restoredTop sz="94749" autoAdjust="0"/>
  </p:normalViewPr>
  <p:slideViewPr>
    <p:cSldViewPr showGuides="1">
      <p:cViewPr varScale="1">
        <p:scale>
          <a:sx n="102" d="100"/>
          <a:sy n="102" d="100"/>
        </p:scale>
        <p:origin x="2244" y="102"/>
      </p:cViewPr>
      <p:guideLst>
        <p:guide orient="horz" pos="482"/>
        <p:guide orient="horz" pos="4201"/>
        <p:guide orient="horz" pos="2976"/>
        <p:guide orient="horz" pos="1253"/>
        <p:guide orient="horz" pos="4065"/>
        <p:guide orient="horz" pos="1525"/>
        <p:guide orient="horz" pos="709"/>
        <p:guide orient="horz" pos="845"/>
        <p:guide orient="horz" pos="1162"/>
        <p:guide pos="3120"/>
        <p:guide pos="3438"/>
        <p:guide pos="4617"/>
        <p:guide pos="1986"/>
        <p:guide pos="580"/>
        <p:guide pos="2304"/>
        <p:guide pos="262"/>
        <p:guide pos="6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22E1F1C-8319-4938-9C5E-2C3EEFF14869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47D0293-A9C4-428B-A161-F7DDAB8FF7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3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2E97084-0AE1-4DC8-AE67-F929F63C9C9B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4C3A51D3-45D3-420A-853B-26EE02842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632520" y="2420888"/>
            <a:ext cx="7884000" cy="2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자유양식(제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70119" y="764704"/>
            <a:ext cx="94358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EE2D7F7-0C5D-433A-BA2A-0068783DE8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34754B1-5481-42F5-A136-487F2D713CB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7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6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4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73050" y="604838"/>
            <a:ext cx="6989763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나의 안전 다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" y="2987224"/>
            <a:ext cx="9906000" cy="310607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2191682" y="6237312"/>
            <a:ext cx="5522637" cy="3600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안전실천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전원참여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endParaRPr lang="ko-KR" altLang="en-US" sz="2200" b="1" dirty="0">
              <a:solidFill>
                <a:srgbClr val="0000F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60742" y="1390873"/>
            <a:ext cx="8220729" cy="141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나는 인간존중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정신을 바탕으로 안전이 최고의 핵심가치임을 인식하고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안전한 </a:t>
            </a:r>
            <a:r>
              <a:rPr lang="ko-KR" altLang="en-US" sz="1900" b="1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일터ㆍ밝고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건강한 삶을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위해 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나부터 참여하고 실천해 나갈 것을 다짐합니다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4" name="그림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7" b="29816"/>
          <a:stretch>
            <a:fillRect/>
          </a:stretch>
        </p:blipFill>
        <p:spPr bwMode="auto">
          <a:xfrm>
            <a:off x="326382" y="1628800"/>
            <a:ext cx="12874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 userDrawn="1"/>
        </p:nvSpPr>
        <p:spPr>
          <a:xfrm>
            <a:off x="3294937" y="3573013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안전의 기본과 원칙을 준수한다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2779067" y="3068959"/>
            <a:ext cx="656683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나의  안전을 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779066" y="4077071"/>
            <a:ext cx="6566837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동료의 안전을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3294937" y="4581125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서로의 안전을 간섭하고 배려한다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2781358" y="5085183"/>
            <a:ext cx="656454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행복한 가정을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297229" y="5589237"/>
            <a:ext cx="604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출근할 때 모습 그대로 귀가한다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919" y1="12181" x2="41919" y2="12181"/>
                        <a14:foregroundMark x1="67172" y1="86969" x2="67172" y2="86969"/>
                        <a14:foregroundMark x1="91414" y1="63173" x2="91414" y2="63173"/>
                        <a14:foregroundMark x1="40404" y1="94334" x2="40404" y2="94334"/>
                        <a14:foregroundMark x1="19192" y1="93201" x2="19192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5" y="4248710"/>
            <a:ext cx="453690" cy="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9133" l="0" r="100000">
                        <a14:foregroundMark x1="51714" y1="28613" x2="51714" y2="28613"/>
                        <a14:foregroundMark x1="52857" y1="44220" x2="52857" y2="44220"/>
                        <a14:foregroundMark x1="12000" y1="86994" x2="12000" y2="86994"/>
                        <a14:foregroundMark x1="89429" y1="92197" x2="89429" y2="9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12" y="3184982"/>
            <a:ext cx="371503" cy="3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74" l="0" r="100000">
                        <a14:foregroundMark x1="50638" y1="42979" x2="50638" y2="42979"/>
                        <a14:foregroundMark x1="47660" y1="61702" x2="47660" y2="61702"/>
                        <a14:foregroundMark x1="66383" y1="44681" x2="66383" y2="44681"/>
                        <a14:foregroundMark x1="64681" y1="55319" x2="64681" y2="55319"/>
                        <a14:foregroundMark x1="31489" y1="59149" x2="31489" y2="59149"/>
                        <a14:foregroundMark x1="30638" y1="67660" x2="30638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9" y="5166669"/>
            <a:ext cx="494578" cy="494578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 userDrawn="1"/>
        </p:nvSpPr>
        <p:spPr bwMode="auto">
          <a:xfrm rot="5400000">
            <a:off x="4390232" y="-4390229"/>
            <a:ext cx="1125538" cy="9906000"/>
          </a:xfrm>
          <a:prstGeom prst="rect">
            <a:avLst/>
          </a:prstGeom>
          <a:solidFill>
            <a:srgbClr val="0A297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 latinLnBrk="0">
              <a:defRPr/>
            </a:pPr>
            <a:endParaRPr lang="en-US" sz="2399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8351484" y="642428"/>
            <a:ext cx="1498059" cy="410308"/>
            <a:chOff x="2018008" y="2232446"/>
            <a:chExt cx="1711246" cy="431375"/>
          </a:xfrm>
        </p:grpSpPr>
        <p:pic>
          <p:nvPicPr>
            <p:cNvPr id="26" name="그림 25"/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08" y="2232446"/>
              <a:ext cx="1512000" cy="3941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2252568" y="2479155"/>
              <a:ext cx="14766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Font typeface="Arial" pitchFamily="34" charset="0"/>
                <a:buNone/>
              </a:pPr>
              <a:r>
                <a:rPr lang="en-US" altLang="ko-KR" sz="600" i="1" dirty="0">
                  <a:solidFill>
                    <a:srgbClr val="B4B4B4"/>
                  </a:solidFill>
                  <a:latin typeface="현대하모니 B" pitchFamily="18" charset="-127"/>
                  <a:ea typeface="현대하모니 B" pitchFamily="18" charset="-127"/>
                </a:rPr>
                <a:t>Engineering the Future beyond Steel</a:t>
              </a:r>
              <a:endParaRPr lang="ko-KR" altLang="en-US" sz="600" i="1" dirty="0">
                <a:solidFill>
                  <a:srgbClr val="B4B4B4"/>
                </a:solidFill>
                <a:latin typeface="현대하모니 B" pitchFamily="18" charset="-127"/>
                <a:ea typeface="현대하모니 B" pitchFamily="18" charset="-127"/>
              </a:endParaRPr>
            </a:p>
          </p:txBody>
        </p:sp>
      </p:grpSp>
      <p:sp>
        <p:nvSpPr>
          <p:cNvPr id="28" name="직사각형 27"/>
          <p:cNvSpPr/>
          <p:nvPr userDrawn="1"/>
        </p:nvSpPr>
        <p:spPr>
          <a:xfrm>
            <a:off x="5" y="1128564"/>
            <a:ext cx="9906000" cy="140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1945407"/>
            <a:ext cx="1607805" cy="93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9392"/>
            <a:ext cx="99075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176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fet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311107" y="2080458"/>
            <a:ext cx="73478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8000" b="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  <a:cs typeface="Arial" pitchFamily="34" charset="0"/>
              </a:rPr>
              <a:t>Safety Contact</a:t>
            </a:r>
          </a:p>
        </p:txBody>
      </p:sp>
      <p:pic>
        <p:nvPicPr>
          <p:cNvPr id="9" name="Picture 2" descr="http://www.awardsnetwork.com/wp-content/uploads/2013/09/SafetyFirst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9" y="4215699"/>
            <a:ext cx="2410743" cy="24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고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 userDrawn="1"/>
        </p:nvSpPr>
        <p:spPr bwMode="auto">
          <a:xfrm>
            <a:off x="3456820" y="1628800"/>
            <a:ext cx="1022717" cy="520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buSzPct val="75000"/>
              <a:buFont typeface="Wingdings" pitchFamily="2" charset="2"/>
              <a:buNone/>
            </a:pPr>
            <a:r>
              <a:rPr kumimoji="1" lang="ko-KR" altLang="en-US" sz="280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</a:rPr>
              <a:t>목  차</a:t>
            </a:r>
            <a:endParaRPr kumimoji="1" lang="en-US" altLang="ko-KR" sz="2800" dirty="0">
              <a:solidFill>
                <a:srgbClr val="000000"/>
              </a:solidFill>
              <a:effectLst/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327619" y="2149004"/>
            <a:ext cx="65783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Line 10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0319" y="2199804"/>
            <a:ext cx="6578381" cy="0"/>
          </a:xfrm>
          <a:prstGeom prst="line">
            <a:avLst/>
          </a:prstGeom>
          <a:noFill/>
          <a:ln w="6350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0100" y="2340372"/>
            <a:ext cx="6565900" cy="35286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AutoNum type="romanUcPeriod"/>
              <a:defRPr sz="2000">
                <a:latin typeface="현대하모니 B" pitchFamily="18" charset="-127"/>
                <a:ea typeface="현대하모니 B" pitchFamily="18" charset="-127"/>
              </a:defRPr>
            </a:lvl1pPr>
            <a:lvl2pPr marL="176213" indent="0">
              <a:buFont typeface="+mj-lt"/>
              <a:buAutoNum type="arabicPeriod"/>
              <a:defRPr sz="1800"/>
            </a:lvl2pPr>
            <a:lvl3pPr marL="354013" indent="0">
              <a:buFont typeface="+mj-ea"/>
              <a:buAutoNum type="circleNumDbPlain"/>
              <a:defRPr sz="1400"/>
            </a:lvl3pPr>
          </a:lstStyle>
          <a:p>
            <a:pPr lvl="0"/>
            <a:r>
              <a:rPr lang="ko-KR" altLang="en-US" dirty="0"/>
              <a:t> 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45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352600" y="1628800"/>
            <a:ext cx="7200800" cy="1260000"/>
          </a:xfrm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/>
              <a:t>별 첨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396716" y="24928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A4F-17D2-4197-9C1F-D555381DAC5D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F0A-9516-46D7-A47E-A6B5AC51DD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45BAB-1C00-499D-E542-C0EE518DAB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844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833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55" r:id="rId3"/>
    <p:sldLayoutId id="2147483677" r:id="rId4"/>
    <p:sldLayoutId id="2147483658" r:id="rId5"/>
    <p:sldLayoutId id="2147483657" r:id="rId6"/>
    <p:sldLayoutId id="2147483659" r:id="rId7"/>
    <p:sldLayoutId id="2147483662" r:id="rId8"/>
    <p:sldLayoutId id="2147483660" r:id="rId9"/>
    <p:sldLayoutId id="2147483680" r:id="rId10"/>
    <p:sldLayoutId id="2147483685" r:id="rId11"/>
    <p:sldLayoutId id="214748368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28631" y="1884580"/>
            <a:ext cx="7887889" cy="4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0" tIns="41980" rIns="83960" bIns="41980" anchor="t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sz="2600" b="0" dirty="0">
                <a:latin typeface="현대하모니 B" pitchFamily="18" charset="-127"/>
                <a:ea typeface="현대하모니 B" pitchFamily="18" charset="-127"/>
              </a:rPr>
              <a:t>제안센터 </a:t>
            </a:r>
            <a:r>
              <a:rPr lang="ko-KR" altLang="en-US" sz="2600" dirty="0">
                <a:latin typeface="현대하모니 B" pitchFamily="18" charset="-127"/>
                <a:ea typeface="현대하모니 B" pitchFamily="18" charset="-127"/>
              </a:rPr>
              <a:t>현업공모 제안서</a:t>
            </a:r>
            <a:endParaRPr lang="ko-KR" altLang="en-US" sz="2600" b="0" dirty="0"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3129" y="5805264"/>
            <a:ext cx="3539072" cy="36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0" tIns="41980" rIns="83960" bIns="41980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b="0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정비기술센터 제선정비실 소결정비팀</a:t>
            </a:r>
          </a:p>
        </p:txBody>
      </p:sp>
      <p:graphicFrame>
        <p:nvGraphicFramePr>
          <p:cNvPr id="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5071"/>
              </p:ext>
            </p:extLst>
          </p:nvPr>
        </p:nvGraphicFramePr>
        <p:xfrm>
          <a:off x="8541399" y="538741"/>
          <a:ext cx="1171177" cy="823914"/>
        </p:xfrm>
        <a:graphic>
          <a:graphicData uri="http://schemas.openxmlformats.org/drawingml/2006/table">
            <a:tbl>
              <a:tblPr/>
              <a:tblGrid>
                <a:gridCol w="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의사결정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지시사항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●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정보전달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0411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품 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0" marR="0" indent="-609600" algn="l" defTabSz="636588" rtl="0" eaLnBrk="0" fontAlgn="auto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쿨러 </a:t>
                      </a:r>
                      <a:r>
                        <a:rPr kumimoji="0" lang="ko-KR" altLang="en-US" sz="1200" b="0" dirty="0" err="1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냉각팬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블레이드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담당자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성대식 책임매니저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공 장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소결공장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 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쿨러설비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냉각팬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용 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소결광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냉각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개 요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06">
            <a:extLst>
              <a:ext uri="{FF2B5EF4-FFF2-40B4-BE49-F238E27FC236}">
                <a16:creationId xmlns:a16="http://schemas.microsoft.com/office/drawing/2014/main" id="{9D5C93AF-0628-07D5-59D4-6842AF19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723" y="1875716"/>
            <a:ext cx="502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○</a:t>
            </a:r>
            <a:r>
              <a:rPr lang="en-US" altLang="ko-KR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Cooler</a:t>
            </a:r>
            <a:endParaRPr lang="ko-KR" altLang="en-US" sz="1400" b="1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F756490B-2A81-ABF5-C98B-0F1A3362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786" y="2126835"/>
            <a:ext cx="5053013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defTabSz="1279525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defTabSz="1279525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2pPr>
            <a:lvl3pPr marL="1143000" indent="-228600" defTabSz="1279525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3pPr>
            <a:lvl4pPr marL="1600200" indent="-228600" defTabSz="1279525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4pPr>
            <a:lvl5pPr marL="2057400" indent="-228600" defTabSz="1279525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5pPr>
            <a:lvl6pPr marL="2514600" indent="-228600" algn="ctr" defTabSz="1279525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6pPr>
            <a:lvl7pPr marL="2971800" indent="-228600" algn="ctr" defTabSz="1279525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7pPr>
            <a:lvl8pPr marL="3429000" indent="-228600" algn="ctr" defTabSz="1279525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8pPr>
            <a:lvl9pPr marL="3886200" indent="-228600" algn="ctr" defTabSz="1279525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- </a:t>
            </a:r>
            <a:r>
              <a:rPr lang="ko-KR" altLang="en-US" sz="1200" b="1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소결이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완료된 </a:t>
            </a:r>
            <a:r>
              <a:rPr lang="ko-KR" altLang="en-US" sz="1200" b="1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소결광</a:t>
            </a: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약 </a:t>
            </a: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800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℃</a:t>
            </a: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을 </a:t>
            </a:r>
            <a:r>
              <a:rPr lang="en-US" altLang="ko-KR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100</a:t>
            </a:r>
            <a:r>
              <a:rPr lang="ko-KR" altLang="en-US" sz="12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℃이하로 냉각시키는 설비</a:t>
            </a:r>
            <a:endParaRPr lang="en-US" altLang="ko-KR" sz="1200" b="1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graphicFrame>
        <p:nvGraphicFramePr>
          <p:cNvPr id="10" name="Group 213">
            <a:extLst>
              <a:ext uri="{FF2B5EF4-FFF2-40B4-BE49-F238E27FC236}">
                <a16:creationId xmlns:a16="http://schemas.microsoft.com/office/drawing/2014/main" id="{42816CEC-F745-33FF-056D-D4AB18A57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96372"/>
              </p:ext>
            </p:extLst>
          </p:nvPr>
        </p:nvGraphicFramePr>
        <p:xfrm>
          <a:off x="6355658" y="2126836"/>
          <a:ext cx="2917822" cy="1894020"/>
        </p:xfrm>
        <a:graphic>
          <a:graphicData uri="http://schemas.openxmlformats.org/drawingml/2006/table">
            <a:tbl>
              <a:tblPr/>
              <a:tblGrid>
                <a:gridCol w="59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694">
                <a:tc rowSpan="2"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구분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단위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사양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94">
                <a:tc gridSpan="2" v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1,2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94">
                <a:tc gridSpan="3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Cooling Type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circular pressure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4"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냉각면적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m²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430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588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694"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Capa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.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t/h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1,350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1,550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694"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대차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EA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45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60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694"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 시간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min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90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90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87">
                <a:tc rowSpan="4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Cooling </a:t>
                      </a:r>
                    </a:p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Fan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Type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Axial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Centrifugal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6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수량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대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87">
                <a:tc v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용량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m3/min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23,000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26,500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694">
                <a:tc vMerge="1"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3333" marR="103333" marT="51667" marB="5166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모터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kW</a:t>
                      </a: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2,100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4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3,000</a:t>
                      </a:r>
                    </a:p>
                  </a:txBody>
                  <a:tcPr marL="103320" marR="1033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71" descr="Cooler-2">
            <a:extLst>
              <a:ext uri="{FF2B5EF4-FFF2-40B4-BE49-F238E27FC236}">
                <a16:creationId xmlns:a16="http://schemas.microsoft.com/office/drawing/2014/main" id="{F1ED6D0E-8BE5-915E-321D-FC7EC787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12653" b="7887"/>
          <a:stretch>
            <a:fillRect/>
          </a:stretch>
        </p:blipFill>
        <p:spPr bwMode="auto">
          <a:xfrm>
            <a:off x="4082329" y="2520227"/>
            <a:ext cx="2094807" cy="150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AFD636E-E450-7A79-6482-13A0C2E4B8F9}"/>
              </a:ext>
            </a:extLst>
          </p:cNvPr>
          <p:cNvGrpSpPr/>
          <p:nvPr/>
        </p:nvGrpSpPr>
        <p:grpSpPr>
          <a:xfrm>
            <a:off x="1765793" y="2525586"/>
            <a:ext cx="2107086" cy="1495268"/>
            <a:chOff x="1693786" y="2771954"/>
            <a:chExt cx="2665412" cy="2014538"/>
          </a:xfrm>
        </p:grpSpPr>
        <p:pic>
          <p:nvPicPr>
            <p:cNvPr id="11" name="Picture 55" descr="사진 047">
              <a:extLst>
                <a:ext uri="{FF2B5EF4-FFF2-40B4-BE49-F238E27FC236}">
                  <a16:creationId xmlns:a16="http://schemas.microsoft.com/office/drawing/2014/main" id="{1642777F-14F5-5E03-3BD0-5903C9B3785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786" y="2771954"/>
              <a:ext cx="2665412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7">
              <a:extLst>
                <a:ext uri="{FF2B5EF4-FFF2-40B4-BE49-F238E27FC236}">
                  <a16:creationId xmlns:a16="http://schemas.microsoft.com/office/drawing/2014/main" id="{EDB157A1-E483-4D65-E041-5E9D78A2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668" y="4530308"/>
              <a:ext cx="493176" cy="220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000" tIns="18000" rIns="18000" bIns="18000" anchor="ctr">
              <a:spAutoFit/>
            </a:bodyPr>
            <a:lstStyle>
              <a:lvl1pPr defTabSz="957263" eaLnBrk="0" hangingPunct="0"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1pPr>
              <a:lvl2pPr marL="742950" indent="-285750" defTabSz="957263" eaLnBrk="0" hangingPunct="0"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2pPr>
              <a:lvl3pPr marL="1143000" indent="-228600" defTabSz="957263" eaLnBrk="0" hangingPunct="0"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3pPr>
              <a:lvl4pPr marL="1600200" indent="-228600" defTabSz="957263" eaLnBrk="0" hangingPunct="0"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4pPr>
              <a:lvl5pPr marL="2057400" indent="-228600" defTabSz="957263" eaLnBrk="0" hangingPunct="0"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5pPr>
              <a:lvl6pPr marL="2514600" indent="-228600" algn="ctr" defTabSz="957263" eaLnBrk="0" fontAlgn="base" hangingPunct="0">
                <a:lnSpc>
                  <a:spcPct val="140000"/>
                </a:lnSpc>
                <a:spcBef>
                  <a:spcPct val="30000"/>
                </a:spcBef>
                <a:spcAft>
                  <a:spcPct val="30000"/>
                </a:spcAft>
                <a:buClr>
                  <a:srgbClr val="333399"/>
                </a:buClr>
                <a:buFont typeface="Wingdings" panose="05000000000000000000" pitchFamily="2" charset="2"/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6pPr>
              <a:lvl7pPr marL="2971800" indent="-228600" algn="ctr" defTabSz="957263" eaLnBrk="0" fontAlgn="base" hangingPunct="0">
                <a:lnSpc>
                  <a:spcPct val="140000"/>
                </a:lnSpc>
                <a:spcBef>
                  <a:spcPct val="30000"/>
                </a:spcBef>
                <a:spcAft>
                  <a:spcPct val="30000"/>
                </a:spcAft>
                <a:buClr>
                  <a:srgbClr val="333399"/>
                </a:buClr>
                <a:buFont typeface="Wingdings" panose="05000000000000000000" pitchFamily="2" charset="2"/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7pPr>
              <a:lvl8pPr marL="3429000" indent="-228600" algn="ctr" defTabSz="957263" eaLnBrk="0" fontAlgn="base" hangingPunct="0">
                <a:lnSpc>
                  <a:spcPct val="140000"/>
                </a:lnSpc>
                <a:spcBef>
                  <a:spcPct val="30000"/>
                </a:spcBef>
                <a:spcAft>
                  <a:spcPct val="30000"/>
                </a:spcAft>
                <a:buClr>
                  <a:srgbClr val="333399"/>
                </a:buClr>
                <a:buFont typeface="Wingdings" panose="05000000000000000000" pitchFamily="2" charset="2"/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8pPr>
              <a:lvl9pPr marL="3886200" indent="-228600" algn="ctr" defTabSz="957263" eaLnBrk="0" fontAlgn="base" hangingPunct="0">
                <a:lnSpc>
                  <a:spcPct val="140000"/>
                </a:lnSpc>
                <a:spcBef>
                  <a:spcPct val="30000"/>
                </a:spcBef>
                <a:spcAft>
                  <a:spcPct val="30000"/>
                </a:spcAft>
                <a:buClr>
                  <a:srgbClr val="333399"/>
                </a:buClr>
                <a:buFont typeface="Wingdings" panose="05000000000000000000" pitchFamily="2" charset="2"/>
                <a:defRPr kumimoji="1" sz="13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800" dirty="0"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Cooler</a:t>
              </a:r>
              <a:endParaRPr lang="ko-KR" altLang="en-US" sz="800" dirty="0">
                <a:latin typeface="현대하모니 L" panose="02020603020101020101" pitchFamily="18" charset="-127"/>
                <a:ea typeface="현대하모니 L" panose="02020603020101020101" pitchFamily="18" charset="-127"/>
              </a:endParaRP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A0209C67-93E5-09E8-FA97-ECA50A58D662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25"/>
          <a:stretch/>
        </p:blipFill>
        <p:spPr bwMode="auto">
          <a:xfrm rot="16200000">
            <a:off x="4340575" y="4598118"/>
            <a:ext cx="1800912" cy="1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6">
            <a:extLst>
              <a:ext uri="{FF2B5EF4-FFF2-40B4-BE49-F238E27FC236}">
                <a16:creationId xmlns:a16="http://schemas.microsoft.com/office/drawing/2014/main" id="{3B31E52C-025D-A7BE-302A-1F974DF5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723" y="4181638"/>
            <a:ext cx="502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Font typeface="Wingdings" panose="05000000000000000000" pitchFamily="2" charset="2"/>
              <a:defRPr kumimoji="1" sz="1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○</a:t>
            </a:r>
            <a:r>
              <a:rPr lang="en-US" altLang="ko-KR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 1,2</a:t>
            </a:r>
            <a:r>
              <a:rPr lang="ko-KR" altLang="en-US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 2" panose="05020102010507070707" pitchFamily="18" charset="2"/>
              </a:rPr>
              <a:t>소결 </a:t>
            </a:r>
            <a:r>
              <a:rPr lang="en-US" altLang="ko-KR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Cooler Fan </a:t>
            </a:r>
            <a:r>
              <a:rPr lang="ko-KR" altLang="en-US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및 </a:t>
            </a:r>
            <a:r>
              <a:rPr lang="en-US" altLang="ko-KR" sz="1400" b="1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Blade</a:t>
            </a:r>
            <a:endParaRPr lang="ko-KR" altLang="en-US" sz="1400" b="1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C732F2B-55C8-BE3F-BA7C-2AB54F2B6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793" y="4543040"/>
            <a:ext cx="2576736" cy="174762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F2DF2E6-3A4B-F908-3AB6-67FDA15A6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315" y="4489414"/>
            <a:ext cx="1440160" cy="180124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FC0E287-110A-49D8-F5FC-B71E4BE15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3320" y="4489414"/>
            <a:ext cx="1440160" cy="1800913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99FF082-993D-F9DB-B4F5-993B2EF9A2E3}"/>
              </a:ext>
            </a:extLst>
          </p:cNvPr>
          <p:cNvSpPr/>
          <p:nvPr/>
        </p:nvSpPr>
        <p:spPr>
          <a:xfrm>
            <a:off x="2752813" y="6018999"/>
            <a:ext cx="602695" cy="271328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쿨러팬</a:t>
            </a:r>
            <a:endParaRPr lang="ko-KR" altLang="en-US" sz="12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7E92BED-FAD4-DE45-A1CD-5F8EF12506C2}"/>
              </a:ext>
            </a:extLst>
          </p:cNvPr>
          <p:cNvSpPr/>
          <p:nvPr/>
        </p:nvSpPr>
        <p:spPr>
          <a:xfrm>
            <a:off x="4683822" y="6018999"/>
            <a:ext cx="1152128" cy="271328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블레이드</a:t>
            </a:r>
            <a:r>
              <a:rPr lang="en-US" altLang="ko-KR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도면</a:t>
            </a:r>
            <a:r>
              <a:rPr lang="en-US" altLang="ko-KR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62F9AFB-5AF2-C43A-BE44-ABC2251131DE}"/>
              </a:ext>
            </a:extLst>
          </p:cNvPr>
          <p:cNvSpPr/>
          <p:nvPr/>
        </p:nvSpPr>
        <p:spPr>
          <a:xfrm>
            <a:off x="7228975" y="6018999"/>
            <a:ext cx="1152128" cy="271328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블레이드</a:t>
            </a:r>
            <a:r>
              <a:rPr lang="en-US" altLang="ko-KR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사진</a:t>
            </a:r>
            <a:r>
              <a:rPr lang="en-US" altLang="ko-KR" sz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96965"/>
              </p:ext>
            </p:extLst>
          </p:nvPr>
        </p:nvGraphicFramePr>
        <p:xfrm>
          <a:off x="453000" y="944287"/>
          <a:ext cx="9000000" cy="5365033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현상 및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문제점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대상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쿨러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냉각팬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블레이드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설비 및 부품 공급사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HOWDEN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문제점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1)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납기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49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주 소요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▷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장납기로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인한 자재수급 불안정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2)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가격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2021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 납품가 ○○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○○○천원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2025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견적가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★★★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★★★천원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4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년동안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상승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※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제안공모 자료로 가격 미공개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▷ 블레이드 가격이 불합리한 수준으로 상승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3)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경쟁사 부재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결론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</a:t>
                      </a:r>
                      <a:r>
                        <a:rPr kumimoji="1" lang="ko-KR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외자품을 국산화 전환하여 납기 단축과 납품가 절감 필요</a:t>
                      </a:r>
                      <a:endParaRPr kumimoji="1" lang="en-US" altLang="ko-K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71337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개발 내용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블레이드 형상 분석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제품의 외형을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3D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스캔하여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CAD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로 도면 구현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블레이드 재질 분석 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제품의 무게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강도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경도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연신 등 물리적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화학적 특성 분석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3.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블레이드 재질 선정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제품의 블레이드 분석 결과를 바탕으로 유사한 무게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물리적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화학적 성능을 낼 수 있는 재질 선정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코팅 포함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제작방법 협의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현대제철 담당자와 협의하여 합리적이고 신뢰할 수 있는 제작방식 선정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금형주조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사형주조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FLAT BAR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가공 등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제작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6.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검수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완성품을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3D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스캔하여 기존 분석한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3D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도면과 비교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오차확인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비파괴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검사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방사선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PT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액체탐상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- 16EA(1SET)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제작하여 각 무게를 측정하고 무게 밸런스를 고려한 번호 부여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※ TEST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용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HUB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및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SHAFT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에 조립하여 실제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RPM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과 유사하게 동작하고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풍량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진동여부 등 성능 점검</a:t>
                      </a: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테스트 수량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16EA(1 SET)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연간예상소요량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16EA(1 SET)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테스트기간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개월</a:t>
                      </a: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기대효과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1.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납기 단축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2.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예산 절감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1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Arial"/>
        <a:ea typeface="현대하모니 B"/>
        <a:cs typeface=""/>
      </a:majorFont>
      <a:minorFont>
        <a:latin typeface="Arial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YN xmlns="ff21decc-f982-4003-8303-34355b08c2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3D7A8E0B24FE44A828FD63BD2399C2E" ma:contentTypeVersion="1" ma:contentTypeDescription="새 문서를 만듭니다." ma:contentTypeScope="" ma:versionID="51d0340c0c02884e9a9d109b09910057">
  <xsd:schema xmlns:xsd="http://www.w3.org/2001/XMLSchema" xmlns:xs="http://www.w3.org/2001/XMLSchema" xmlns:p="http://schemas.microsoft.com/office/2006/metadata/properties" xmlns:ns2="ff21decc-f982-4003-8303-34355b08c24a" targetNamespace="http://schemas.microsoft.com/office/2006/metadata/properties" ma:root="true" ma:fieldsID="25bd605efb50daa4a1130567a2952898" ns2:_="">
    <xsd:import namespace="ff21decc-f982-4003-8303-34355b08c24a"/>
    <xsd:element name="properties">
      <xsd:complexType>
        <xsd:sequence>
          <xsd:element name="documentManagement">
            <xsd:complexType>
              <xsd:all>
                <xsd:element ref="ns2:DeleteY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decc-f982-4003-8303-34355b08c24a" elementFormDefault="qualified">
    <xsd:import namespace="http://schemas.microsoft.com/office/2006/documentManagement/types"/>
    <xsd:import namespace="http://schemas.microsoft.com/office/infopath/2007/PartnerControls"/>
    <xsd:element name="DeleteYN" ma:index="8" nillable="true" ma:displayName="DeleteYN" ma:internalName="DeleteY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77E3E3-E541-49FE-9AE4-85C92F16536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ff21decc-f982-4003-8303-34355b08c24a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2F92BC-F117-496F-9790-990268969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617661-FA2E-4C92-AF2C-9BE87D52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decc-f982-4003-8303-34355b08c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20151</TotalTime>
  <Words>407</Words>
  <Application>Microsoft Office PowerPoint</Application>
  <PresentationFormat>A4 용지(210x297mm)</PresentationFormat>
  <Paragraphs>119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HY견명조</vt:lpstr>
      <vt:lpstr>맑은 고딕</vt:lpstr>
      <vt:lpstr>현대하모니 B</vt:lpstr>
      <vt:lpstr>현대하모니 L</vt:lpstr>
      <vt:lpstr>현대하모니 M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hds</dc:creator>
  <cp:lastModifiedBy>성대식 책임매니저 소결정비팀</cp:lastModifiedBy>
  <cp:revision>759</cp:revision>
  <cp:lastPrinted>2024-05-29T07:32:53Z</cp:lastPrinted>
  <dcterms:created xsi:type="dcterms:W3CDTF">2018-03-07T00:22:22Z</dcterms:created>
  <dcterms:modified xsi:type="dcterms:W3CDTF">2025-04-15T06:48:23Z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0x010100C3D7A8E0B24FE44A828FD63BD2399C2E</vt:lpwstr>
  </property>
  <property fmtid="{D5CDD505-2E9C-101B-9397-08002B2CF9AE}" pid="3" name="ClassificationContentMarkingFooterLocations">
    <vt:lpwstr>Office 테마:8</vt:lpwstr>
  </property>
  <property fmtid="{D5CDD505-2E9C-101B-9397-08002B2CF9AE}" pid="4" name="ClassificationContentMarkingFooterText">
    <vt:lpwstr>본 문서는 현대제철의 정보자산으로 관련 법령에 의해 보호 받습니다.</vt:lpwstr>
  </property>
</Properties>
</file>