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34" r:id="rId5"/>
    <p:sldId id="360" r:id="rId6"/>
    <p:sldId id="361" r:id="rId7"/>
    <p:sldId id="362" r:id="rId8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2976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1525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845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3120">
          <p15:clr>
            <a:srgbClr val="A4A3A4"/>
          </p15:clr>
        </p15:guide>
        <p15:guide id="11" pos="3438">
          <p15:clr>
            <a:srgbClr val="A4A3A4"/>
          </p15:clr>
        </p15:guide>
        <p15:guide id="12" pos="4617">
          <p15:clr>
            <a:srgbClr val="A4A3A4"/>
          </p15:clr>
        </p15:guide>
        <p15:guide id="13" pos="1986">
          <p15:clr>
            <a:srgbClr val="A4A3A4"/>
          </p15:clr>
        </p15:guide>
        <p15:guide id="14" pos="580">
          <p15:clr>
            <a:srgbClr val="A4A3A4"/>
          </p15:clr>
        </p15:guide>
        <p15:guide id="15" pos="2304">
          <p15:clr>
            <a:srgbClr val="A4A3A4"/>
          </p15:clr>
        </p15:guide>
        <p15:guide id="16" pos="262" userDrawn="1">
          <p15:clr>
            <a:srgbClr val="A4A3A4"/>
          </p15:clr>
        </p15:guide>
        <p15:guide id="17" pos="6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성호" initials="최" lastIdx="3" clrIdx="0">
    <p:extLst>
      <p:ext uri="{19B8F6BF-5375-455C-9EA6-DF929625EA0E}">
        <p15:presenceInfo xmlns:p15="http://schemas.microsoft.com/office/powerpoint/2012/main" userId="S-1-5-21-1944003135-1417914267-667908833-74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FFFF99"/>
    <a:srgbClr val="FFFFCC"/>
    <a:srgbClr val="CC3300"/>
    <a:srgbClr val="CCECFF"/>
    <a:srgbClr val="CCFFFF"/>
    <a:srgbClr val="F7FFFF"/>
    <a:srgbClr val="FF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4" autoAdjust="0"/>
    <p:restoredTop sz="94749" autoAdjust="0"/>
  </p:normalViewPr>
  <p:slideViewPr>
    <p:cSldViewPr showGuides="1">
      <p:cViewPr varScale="1">
        <p:scale>
          <a:sx n="111" d="100"/>
          <a:sy n="111" d="100"/>
        </p:scale>
        <p:origin x="2034" y="96"/>
      </p:cViewPr>
      <p:guideLst>
        <p:guide orient="horz" pos="482"/>
        <p:guide orient="horz" pos="4201"/>
        <p:guide orient="horz" pos="2976"/>
        <p:guide orient="horz" pos="1253"/>
        <p:guide orient="horz" pos="4065"/>
        <p:guide orient="horz" pos="1525"/>
        <p:guide orient="horz" pos="709"/>
        <p:guide orient="horz" pos="845"/>
        <p:guide orient="horz" pos="1162"/>
        <p:guide pos="3120"/>
        <p:guide pos="3438"/>
        <p:guide pos="4617"/>
        <p:guide pos="1986"/>
        <p:guide pos="580"/>
        <p:guide pos="2304"/>
        <p:guide pos="262"/>
        <p:guide pos="6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422E1F1C-8319-4938-9C5E-2C3EEFF14869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47D0293-A9C4-428B-A161-F7DDAB8FF7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23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2E97084-0AE1-4DC8-AE67-F929F63C9C9B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4C3A51D3-45D3-420A-853B-26EE02842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3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632520" y="2420888"/>
            <a:ext cx="7884000" cy="25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자유양식(제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470119" y="764704"/>
            <a:ext cx="94358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EE2D7F7-0C5D-433A-BA2A-0068783DE86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34754B1-5481-42F5-A136-487F2D713CB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03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78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6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43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273050" y="604838"/>
            <a:ext cx="6989763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01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나의 안전 다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" y="2987224"/>
            <a:ext cx="9906000" cy="310607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2191682" y="6237312"/>
            <a:ext cx="5522637" cy="3600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안전실천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전원참여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endParaRPr lang="ko-KR" altLang="en-US" sz="2200" b="1" dirty="0">
              <a:solidFill>
                <a:srgbClr val="0000FF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860742" y="1390873"/>
            <a:ext cx="8220729" cy="141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나는 인간존중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정신을 바탕으로 안전이 최고의 핵심가치임을 인식하고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안전한 </a:t>
            </a:r>
            <a:r>
              <a:rPr lang="ko-KR" altLang="en-US" sz="1900" b="1" dirty="0" err="1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일터ㆍ밝고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건강한 삶을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위해 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나부터 참여하고 실천해 나갈 것을 다짐합니다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  <p:pic>
        <p:nvPicPr>
          <p:cNvPr id="14" name="그림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7" b="29816"/>
          <a:stretch>
            <a:fillRect/>
          </a:stretch>
        </p:blipFill>
        <p:spPr bwMode="auto">
          <a:xfrm>
            <a:off x="326382" y="1628800"/>
            <a:ext cx="128743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 userDrawn="1"/>
        </p:nvSpPr>
        <p:spPr>
          <a:xfrm>
            <a:off x="3294937" y="3573013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안전의 기본과 원칙을 준수한다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6" name="직사각형 15"/>
          <p:cNvSpPr/>
          <p:nvPr userDrawn="1"/>
        </p:nvSpPr>
        <p:spPr>
          <a:xfrm>
            <a:off x="2779067" y="3068959"/>
            <a:ext cx="656683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나의  안전을 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779066" y="4077071"/>
            <a:ext cx="6566837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동료의 안전을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3294937" y="4581125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서로의 안전을 간섭하고 배려한다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2781358" y="5085183"/>
            <a:ext cx="656454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행복한 가정을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297229" y="5589237"/>
            <a:ext cx="604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출근할 때 모습 그대로 귀가한다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 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919" y1="12181" x2="41919" y2="12181"/>
                        <a14:foregroundMark x1="67172" y1="86969" x2="67172" y2="86969"/>
                        <a14:foregroundMark x1="91414" y1="63173" x2="91414" y2="63173"/>
                        <a14:foregroundMark x1="40404" y1="94334" x2="40404" y2="94334"/>
                        <a14:foregroundMark x1="19192" y1="93201" x2="19192" y2="93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95" y="4248710"/>
            <a:ext cx="453690" cy="4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" b="99133" l="0" r="100000">
                        <a14:foregroundMark x1="51714" y1="28613" x2="51714" y2="28613"/>
                        <a14:foregroundMark x1="52857" y1="44220" x2="52857" y2="44220"/>
                        <a14:foregroundMark x1="12000" y1="86994" x2="12000" y2="86994"/>
                        <a14:foregroundMark x1="89429" y1="92197" x2="89429" y2="92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12" y="3184982"/>
            <a:ext cx="371503" cy="36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74" l="0" r="100000">
                        <a14:foregroundMark x1="50638" y1="42979" x2="50638" y2="42979"/>
                        <a14:foregroundMark x1="47660" y1="61702" x2="47660" y2="61702"/>
                        <a14:foregroundMark x1="66383" y1="44681" x2="66383" y2="44681"/>
                        <a14:foregroundMark x1="64681" y1="55319" x2="64681" y2="55319"/>
                        <a14:foregroundMark x1="31489" y1="59149" x2="31489" y2="59149"/>
                        <a14:foregroundMark x1="30638" y1="67660" x2="30638" y2="6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29" y="5166669"/>
            <a:ext cx="494578" cy="494578"/>
          </a:xfrm>
          <a:prstGeom prst="rect">
            <a:avLst/>
          </a:prstGeom>
        </p:spPr>
      </p:pic>
      <p:sp>
        <p:nvSpPr>
          <p:cNvPr id="24" name="Rectangle 18"/>
          <p:cNvSpPr>
            <a:spLocks noChangeArrowheads="1"/>
          </p:cNvSpPr>
          <p:nvPr userDrawn="1"/>
        </p:nvSpPr>
        <p:spPr bwMode="auto">
          <a:xfrm rot="5400000">
            <a:off x="4390232" y="-4390229"/>
            <a:ext cx="1125538" cy="9906000"/>
          </a:xfrm>
          <a:prstGeom prst="rect">
            <a:avLst/>
          </a:prstGeom>
          <a:solidFill>
            <a:srgbClr val="0A297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 latinLnBrk="0">
              <a:defRPr/>
            </a:pPr>
            <a:endParaRPr lang="en-US" sz="2399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그룹 24"/>
          <p:cNvGrpSpPr/>
          <p:nvPr userDrawn="1"/>
        </p:nvGrpSpPr>
        <p:grpSpPr>
          <a:xfrm>
            <a:off x="8351484" y="642428"/>
            <a:ext cx="1498059" cy="410308"/>
            <a:chOff x="2018008" y="2232446"/>
            <a:chExt cx="1711246" cy="431375"/>
          </a:xfrm>
        </p:grpSpPr>
        <p:pic>
          <p:nvPicPr>
            <p:cNvPr id="26" name="그림 25"/>
            <p:cNvPicPr>
              <a:picLocks noChangeAspect="1"/>
            </p:cNvPicPr>
            <p:nvPr userDrawn="1"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008" y="2232446"/>
              <a:ext cx="1512000" cy="39411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2252568" y="2479155"/>
              <a:ext cx="14766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Font typeface="Arial" pitchFamily="34" charset="0"/>
                <a:buNone/>
              </a:pPr>
              <a:r>
                <a:rPr lang="en-US" altLang="ko-KR" sz="600" i="1" dirty="0">
                  <a:solidFill>
                    <a:srgbClr val="B4B4B4"/>
                  </a:solidFill>
                  <a:latin typeface="현대하모니 B" pitchFamily="18" charset="-127"/>
                  <a:ea typeface="현대하모니 B" pitchFamily="18" charset="-127"/>
                </a:rPr>
                <a:t>Engineering the Future beyond Steel</a:t>
              </a:r>
              <a:endParaRPr lang="ko-KR" altLang="en-US" sz="600" i="1" dirty="0">
                <a:solidFill>
                  <a:srgbClr val="B4B4B4"/>
                </a:solidFill>
                <a:latin typeface="현대하모니 B" pitchFamily="18" charset="-127"/>
                <a:ea typeface="현대하모니 B" pitchFamily="18" charset="-127"/>
              </a:endParaRPr>
            </a:p>
          </p:txBody>
        </p:sp>
      </p:grpSp>
      <p:sp>
        <p:nvSpPr>
          <p:cNvPr id="28" name="직사각형 27"/>
          <p:cNvSpPr/>
          <p:nvPr userDrawn="1"/>
        </p:nvSpPr>
        <p:spPr>
          <a:xfrm>
            <a:off x="5" y="1128564"/>
            <a:ext cx="9906000" cy="140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1945407"/>
            <a:ext cx="1607805" cy="936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9392"/>
            <a:ext cx="990758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176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fety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311107" y="2080458"/>
            <a:ext cx="73478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8000" b="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  <a:cs typeface="Arial" pitchFamily="34" charset="0"/>
              </a:rPr>
              <a:t>Safety Contact</a:t>
            </a:r>
          </a:p>
        </p:txBody>
      </p:sp>
      <p:pic>
        <p:nvPicPr>
          <p:cNvPr id="9" name="Picture 2" descr="http://www.awardsnetwork.com/wp-content/uploads/2013/09/SafetyFirst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49" y="4215699"/>
            <a:ext cx="2410743" cy="24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8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보고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 userDrawn="1"/>
        </p:nvSpPr>
        <p:spPr bwMode="auto">
          <a:xfrm>
            <a:off x="3456820" y="1628800"/>
            <a:ext cx="1022717" cy="520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buSzPct val="75000"/>
              <a:buFont typeface="Wingdings" pitchFamily="2" charset="2"/>
              <a:buNone/>
            </a:pPr>
            <a:r>
              <a:rPr kumimoji="1" lang="ko-KR" altLang="en-US" sz="280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</a:rPr>
              <a:t>목  차</a:t>
            </a:r>
            <a:endParaRPr kumimoji="1" lang="en-US" altLang="ko-KR" sz="2800" dirty="0">
              <a:solidFill>
                <a:srgbClr val="000000"/>
              </a:solidFill>
              <a:effectLst/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32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327619" y="2149004"/>
            <a:ext cx="65783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3" name="Line 10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3340319" y="2199804"/>
            <a:ext cx="6578381" cy="0"/>
          </a:xfrm>
          <a:prstGeom prst="line">
            <a:avLst/>
          </a:prstGeom>
          <a:noFill/>
          <a:ln w="6350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3340100" y="2340372"/>
            <a:ext cx="6565900" cy="352861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+mj-lt"/>
              <a:buAutoNum type="romanUcPeriod"/>
              <a:defRPr sz="2000">
                <a:latin typeface="현대하모니 B" pitchFamily="18" charset="-127"/>
                <a:ea typeface="현대하모니 B" pitchFamily="18" charset="-127"/>
              </a:defRPr>
            </a:lvl1pPr>
            <a:lvl2pPr marL="176213" indent="0">
              <a:buFont typeface="+mj-lt"/>
              <a:buAutoNum type="arabicPeriod"/>
              <a:defRPr sz="1800"/>
            </a:lvl2pPr>
            <a:lvl3pPr marL="354013" indent="0">
              <a:buFont typeface="+mj-ea"/>
              <a:buAutoNum type="circleNumDbPlain"/>
              <a:defRPr sz="1400"/>
            </a:lvl3pPr>
          </a:lstStyle>
          <a:p>
            <a:pPr lvl="0"/>
            <a:r>
              <a:rPr lang="ko-KR" altLang="en-US" dirty="0"/>
              <a:t> 마스터 텍스트 스타일을 편집합니다</a:t>
            </a:r>
          </a:p>
          <a:p>
            <a:pPr lvl="1"/>
            <a:r>
              <a:rPr lang="ko-KR" altLang="en-US" dirty="0"/>
              <a:t> 둘째 수준</a:t>
            </a:r>
          </a:p>
          <a:p>
            <a:pPr lvl="2"/>
            <a:r>
              <a:rPr lang="ko-KR" altLang="en-US" dirty="0"/>
              <a:t> 셋째 수준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45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_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>
            <a:spLocks noGrp="1"/>
          </p:cNvSpPr>
          <p:nvPr>
            <p:ph type="ctrTitle" hasCustomPrompt="1"/>
          </p:nvPr>
        </p:nvSpPr>
        <p:spPr>
          <a:xfrm>
            <a:off x="1352600" y="1628800"/>
            <a:ext cx="7200800" cy="1260000"/>
          </a:xfrm>
          <a:ln w="28575">
            <a:solidFill>
              <a:schemeClr val="tx2"/>
            </a:solidFill>
          </a:ln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dirty="0"/>
              <a:t>별 첨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78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마지막 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396716" y="249289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spc="600" dirty="0">
                <a:solidFill>
                  <a:schemeClr val="tx1"/>
                </a:solidFill>
                <a:effectLst/>
                <a:latin typeface="+mj-ea"/>
                <a:ea typeface="+mj-ea"/>
              </a:rPr>
              <a:t>감사합니다</a:t>
            </a:r>
          </a:p>
        </p:txBody>
      </p:sp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2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0A4F-17D2-4197-9C1F-D555381DAC5D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5F0A-9516-46D7-A47E-A6B5AC51DD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45BAB-1C00-499D-E542-C0EE518DAB1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8211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ko-KR" alt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본 문서는 현대제철의 정보자산으로 관련 법령에 의해 보호 받습니다.</a:t>
            </a:r>
          </a:p>
        </p:txBody>
      </p:sp>
    </p:spTree>
    <p:extLst>
      <p:ext uri="{BB962C8B-B14F-4D97-AF65-F5344CB8AC3E}">
        <p14:creationId xmlns:p14="http://schemas.microsoft.com/office/powerpoint/2010/main" val="1833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6" r:id="rId2"/>
    <p:sldLayoutId id="2147483655" r:id="rId3"/>
    <p:sldLayoutId id="2147483677" r:id="rId4"/>
    <p:sldLayoutId id="2147483658" r:id="rId5"/>
    <p:sldLayoutId id="2147483657" r:id="rId6"/>
    <p:sldLayoutId id="2147483659" r:id="rId7"/>
    <p:sldLayoutId id="2147483662" r:id="rId8"/>
    <p:sldLayoutId id="2147483660" r:id="rId9"/>
    <p:sldLayoutId id="2147483680" r:id="rId10"/>
    <p:sldLayoutId id="2147483685" r:id="rId11"/>
    <p:sldLayoutId id="214748368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28631" y="1884580"/>
            <a:ext cx="7887889" cy="4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0" tIns="41980" rIns="83960" bIns="41980" anchor="t">
            <a:spAutoFit/>
          </a:bodyPr>
          <a:lstStyle>
            <a:lvl1pPr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sz="2600" b="0" dirty="0">
                <a:latin typeface="현대하모니 B" pitchFamily="18" charset="-127"/>
                <a:ea typeface="현대하모니 B" pitchFamily="18" charset="-127"/>
              </a:rPr>
              <a:t>제안센터 </a:t>
            </a:r>
            <a:r>
              <a:rPr lang="ko-KR" altLang="en-US" sz="2600" dirty="0">
                <a:latin typeface="현대하모니 B" pitchFamily="18" charset="-127"/>
                <a:ea typeface="현대하모니 B" pitchFamily="18" charset="-127"/>
              </a:rPr>
              <a:t>현업공모 제안서</a:t>
            </a:r>
            <a:endParaRPr lang="ko-KR" altLang="en-US" sz="2600" b="0" dirty="0"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3129" y="5805264"/>
            <a:ext cx="2056295" cy="36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0" tIns="41980" rIns="83960" bIns="41980">
            <a:spAutoFit/>
          </a:bodyPr>
          <a:lstStyle>
            <a:lvl1pPr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dirty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생산</a:t>
            </a:r>
            <a:r>
              <a:rPr lang="ko-KR" altLang="en-US" b="0" dirty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본부 연주</a:t>
            </a:r>
            <a:r>
              <a:rPr lang="ko-KR" altLang="en-US" dirty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정비</a:t>
            </a:r>
            <a:r>
              <a:rPr lang="ko-KR" altLang="en-US" b="0" dirty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팀</a:t>
            </a:r>
          </a:p>
        </p:txBody>
      </p:sp>
      <p:graphicFrame>
        <p:nvGraphicFramePr>
          <p:cNvPr id="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5071"/>
              </p:ext>
            </p:extLst>
          </p:nvPr>
        </p:nvGraphicFramePr>
        <p:xfrm>
          <a:off x="8541399" y="538741"/>
          <a:ext cx="1171177" cy="823914"/>
        </p:xfrm>
        <a:graphic>
          <a:graphicData uri="http://schemas.openxmlformats.org/drawingml/2006/table">
            <a:tbl>
              <a:tblPr/>
              <a:tblGrid>
                <a:gridCol w="31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○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의사결정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○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지시사항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●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정보전달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7716"/>
              </p:ext>
            </p:extLst>
          </p:nvPr>
        </p:nvGraphicFramePr>
        <p:xfrm>
          <a:off x="453000" y="944287"/>
          <a:ext cx="9000000" cy="5400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품 명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09600" marR="0" indent="-609600" algn="l" defTabSz="636588" rtl="0" eaLnBrk="0" fontAlgn="auto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</a:t>
                      </a:r>
                      <a:r>
                        <a:rPr kumimoji="0" lang="ko-KR" altLang="en-US" sz="1200" b="0" dirty="0" err="1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그라인딩</a:t>
                      </a:r>
                      <a:r>
                        <a:rPr kumimoji="0" lang="ko-KR" altLang="en-US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머신 스핀들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담당자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김종덕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공 장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연주공장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 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그라인딩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설비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용 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슬라브 표면 결함 제거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개 요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10DCB77-CDCA-7398-D138-E894759E2A99}"/>
              </a:ext>
            </a:extLst>
          </p:cNvPr>
          <p:cNvSpPr txBox="1"/>
          <p:nvPr/>
        </p:nvSpPr>
        <p:spPr>
          <a:xfrm>
            <a:off x="1690437" y="2707439"/>
            <a:ext cx="7497885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▣ 스핀들</a:t>
            </a:r>
            <a:endParaRPr lang="en-US" altLang="ko-KR" sz="1400" dirty="0"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  <a:p>
            <a:pPr>
              <a:spcBef>
                <a:spcPts val="400"/>
              </a:spcBef>
            </a:pPr>
            <a:r>
              <a:rPr lang="ko-KR" altLang="en-US" sz="14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슬라브 연삭용 숫돌 과 회전용 모터와 연결하는 일종의 기어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Box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endParaRPr lang="en-US" altLang="ko-KR" sz="1400" dirty="0"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991E5-C2DC-F4F2-9238-1C961B89AB21}"/>
              </a:ext>
            </a:extLst>
          </p:cNvPr>
          <p:cNvSpPr txBox="1"/>
          <p:nvPr/>
        </p:nvSpPr>
        <p:spPr>
          <a:xfrm>
            <a:off x="1711970" y="2060595"/>
            <a:ext cx="7497885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▣ </a:t>
            </a:r>
            <a:r>
              <a:rPr lang="ko-KR" altLang="en-US" sz="1400" dirty="0" err="1">
                <a:latin typeface="현대하모니 B" panose="02020603020101020101" pitchFamily="18" charset="-127"/>
                <a:ea typeface="현대하모니 B" panose="02020603020101020101" pitchFamily="18" charset="-127"/>
              </a:rPr>
              <a:t>그라인딩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머신</a:t>
            </a:r>
            <a:endParaRPr lang="en-US" altLang="ko-KR" sz="1400" dirty="0"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  <a:p>
            <a:pPr>
              <a:spcBef>
                <a:spcPts val="400"/>
              </a:spcBef>
            </a:pPr>
            <a:r>
              <a:rPr lang="ko-KR" altLang="en-US" sz="14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슬라브 표면에 존재하는 결함을 고속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(Max 1,800 RPM)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의 숫돌로 결함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제거 후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압연공장에 슬라브 공급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.</a:t>
            </a:r>
          </a:p>
          <a:p>
            <a:endParaRPr lang="en-US" altLang="ko-KR" sz="1400" dirty="0"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FBD6FA-1AC9-BD34-FFFB-3B3F7353CD70}"/>
              </a:ext>
            </a:extLst>
          </p:cNvPr>
          <p:cNvGrpSpPr/>
          <p:nvPr/>
        </p:nvGrpSpPr>
        <p:grpSpPr>
          <a:xfrm>
            <a:off x="1926690" y="3311552"/>
            <a:ext cx="2189021" cy="1305387"/>
            <a:chOff x="5522730" y="1462130"/>
            <a:chExt cx="1569550" cy="106292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5AC53CC-EB4F-3BFA-60DC-10D842B73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730" y="1462130"/>
              <a:ext cx="1569550" cy="104585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0D6FC76-F182-F961-50EB-A2622C968466}"/>
                </a:ext>
              </a:extLst>
            </p:cNvPr>
            <p:cNvSpPr/>
            <p:nvPr/>
          </p:nvSpPr>
          <p:spPr>
            <a:xfrm>
              <a:off x="5544601" y="2294219"/>
              <a:ext cx="82426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900" b="1" dirty="0" err="1">
                  <a:effectLst>
                    <a:glow rad="101600">
                      <a:schemeClr val="bg1">
                        <a:alpha val="90000"/>
                      </a:schemeClr>
                    </a:glow>
                  </a:effectLst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그라인딩</a:t>
              </a:r>
              <a:r>
                <a:rPr lang="ko-KR" altLang="en-US" sz="900" b="1" dirty="0">
                  <a:effectLst>
                    <a:glow rad="101600">
                      <a:schemeClr val="bg1">
                        <a:alpha val="90000"/>
                      </a:schemeClr>
                    </a:glow>
                  </a:effectLst>
                  <a:latin typeface="현대하모니 L" panose="02020603020101020101" pitchFamily="18" charset="-127"/>
                  <a:ea typeface="현대하모니 L" panose="02020603020101020101" pitchFamily="18" charset="-127"/>
                </a:rPr>
                <a:t> 머신</a:t>
              </a: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75190ABF-522F-7CFB-741D-19AB6630E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82" y="3287928"/>
            <a:ext cx="2005794" cy="12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9F6EEA4-1344-1DEF-F033-3D05E295EBBB}"/>
              </a:ext>
            </a:extLst>
          </p:cNvPr>
          <p:cNvSpPr/>
          <p:nvPr/>
        </p:nvSpPr>
        <p:spPr>
          <a:xfrm>
            <a:off x="5757076" y="3926926"/>
            <a:ext cx="636200" cy="283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>
                <a:effectLst>
                  <a:glow rad="101600">
                    <a:schemeClr val="bg1">
                      <a:alpha val="90000"/>
                    </a:schemeClr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스핀들 </a:t>
            </a:r>
          </a:p>
        </p:txBody>
      </p:sp>
      <p:pic>
        <p:nvPicPr>
          <p:cNvPr id="10" name="그림 9" descr="의류, 신발류, 청바지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6EABB7-8BFB-EF23-5ED1-27397A97A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74" y="3287927"/>
            <a:ext cx="2105565" cy="128442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00E1DFD-A759-B16E-40B2-D9568DA8C953}"/>
              </a:ext>
            </a:extLst>
          </p:cNvPr>
          <p:cNvSpPr/>
          <p:nvPr/>
        </p:nvSpPr>
        <p:spPr>
          <a:xfrm>
            <a:off x="6807874" y="4241578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>
                <a:effectLst>
                  <a:glow rad="101600">
                    <a:schemeClr val="bg1">
                      <a:alpha val="90000"/>
                    </a:schemeClr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스핀들 </a:t>
            </a:r>
            <a:r>
              <a:rPr lang="ko-KR" altLang="en-US" sz="900" b="1" dirty="0" err="1">
                <a:effectLst>
                  <a:glow rad="101600">
                    <a:schemeClr val="bg1">
                      <a:alpha val="90000"/>
                    </a:schemeClr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조립품</a:t>
            </a:r>
            <a:r>
              <a:rPr lang="ko-KR" altLang="en-US" sz="900" b="1" dirty="0">
                <a:effectLst>
                  <a:glow rad="101600">
                    <a:schemeClr val="bg1">
                      <a:alpha val="90000"/>
                    </a:schemeClr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</a:p>
        </p:txBody>
      </p:sp>
      <p:pic>
        <p:nvPicPr>
          <p:cNvPr id="16" name="그림 15" descr="자동차 부품, 지상, 너트, 메탈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AD659FD-9730-B6E2-F794-D5771134A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83" y="4741712"/>
            <a:ext cx="2005794" cy="1379851"/>
          </a:xfrm>
          <a:prstGeom prst="rect">
            <a:avLst/>
          </a:prstGeom>
        </p:spPr>
      </p:pic>
      <p:pic>
        <p:nvPicPr>
          <p:cNvPr id="18" name="그림 17" descr="자동차 부품, 파이프, 기계, 로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92F5974-D50F-5522-9CF3-8882656EF3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90" y="4785452"/>
            <a:ext cx="2189021" cy="1379851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48CBE980-D9F3-B1CD-1C78-80834BC3F282}"/>
              </a:ext>
            </a:extLst>
          </p:cNvPr>
          <p:cNvSpPr/>
          <p:nvPr/>
        </p:nvSpPr>
        <p:spPr>
          <a:xfrm>
            <a:off x="2063228" y="5890731"/>
            <a:ext cx="10935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>
                <a:effectLst>
                  <a:glow rad="101600">
                    <a:schemeClr val="bg1">
                      <a:alpha val="90000"/>
                    </a:schemeClr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스핀들 내부 구성품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5531B8C-1C7E-070E-46EA-AEBDF3BB5411}"/>
              </a:ext>
            </a:extLst>
          </p:cNvPr>
          <p:cNvSpPr/>
          <p:nvPr/>
        </p:nvSpPr>
        <p:spPr>
          <a:xfrm>
            <a:off x="4531382" y="5900060"/>
            <a:ext cx="10935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>
                <a:effectLst>
                  <a:glow rad="101600">
                    <a:schemeClr val="bg1">
                      <a:alpha val="90000"/>
                    </a:schemeClr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스핀들 내부 구성품 </a:t>
            </a:r>
          </a:p>
        </p:txBody>
      </p:sp>
      <p:pic>
        <p:nvPicPr>
          <p:cNvPr id="24" name="그림 23" descr="스케치, 도표, 기술 도면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08E6F9-CF23-ED5D-26F7-117DE06BA3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544" y="4746350"/>
            <a:ext cx="2060895" cy="1375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3E7F5FC3-A8DD-CCB6-395E-1128D3FC9B09}"/>
              </a:ext>
            </a:extLst>
          </p:cNvPr>
          <p:cNvSpPr/>
          <p:nvPr/>
        </p:nvSpPr>
        <p:spPr>
          <a:xfrm>
            <a:off x="6806725" y="4785452"/>
            <a:ext cx="7232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>
                <a:effectLst>
                  <a:glow rad="101600">
                    <a:schemeClr val="bg1">
                      <a:alpha val="90000"/>
                    </a:schemeClr>
                  </a:glow>
                </a:effectLst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스핀들 단면</a:t>
            </a:r>
          </a:p>
        </p:txBody>
      </p:sp>
    </p:spTree>
    <p:extLst>
      <p:ext uri="{BB962C8B-B14F-4D97-AF65-F5344CB8AC3E}">
        <p14:creationId xmlns:p14="http://schemas.microsoft.com/office/powerpoint/2010/main" val="394572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86714"/>
              </p:ext>
            </p:extLst>
          </p:nvPr>
        </p:nvGraphicFramePr>
        <p:xfrm>
          <a:off x="453000" y="944287"/>
          <a:ext cx="9000000" cy="5365033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현상 및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문제점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A22225B-C644-31C9-D173-09DA04E7BDDC}"/>
              </a:ext>
            </a:extLst>
          </p:cNvPr>
          <p:cNvSpPr txBox="1"/>
          <p:nvPr/>
        </p:nvSpPr>
        <p:spPr>
          <a:xfrm>
            <a:off x="1568624" y="1052736"/>
            <a:ext cx="7497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▣ 당사 </a:t>
            </a:r>
            <a:r>
              <a:rPr lang="ko-KR" altLang="en-US" sz="1400" dirty="0" err="1">
                <a:latin typeface="현대하모니 B" panose="02020603020101020101" pitchFamily="18" charset="-127"/>
                <a:ea typeface="현대하모니 B" panose="02020603020101020101" pitchFamily="18" charset="-127"/>
              </a:rPr>
              <a:t>그라인딩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머신 운영 현황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pic>
        <p:nvPicPr>
          <p:cNvPr id="7" name="그림 6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AC9427-071A-AA7F-6CE2-A1EC4BE9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56" y="1390504"/>
            <a:ext cx="5139373" cy="1966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59DD02-83E1-2761-A4CB-94BD9F7B7563}"/>
              </a:ext>
            </a:extLst>
          </p:cNvPr>
          <p:cNvSpPr txBox="1"/>
          <p:nvPr/>
        </p:nvSpPr>
        <p:spPr>
          <a:xfrm>
            <a:off x="1568624" y="3432586"/>
            <a:ext cx="7497885" cy="11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▣ 스핀들 관리 현황</a:t>
            </a:r>
            <a:endParaRPr lang="en-US" altLang="ko-KR" sz="1400" dirty="0"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1)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돌발 고장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/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주기 사용 교체 후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취외품은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설비 공급사 수리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(19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년 이전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)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및 국내 수리 실시 중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2)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수리 횟수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: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23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년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7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회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/ 24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년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7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회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/ 25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년 </a:t>
            </a:r>
            <a:r>
              <a:rPr lang="en-US" altLang="ko-KR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5</a:t>
            </a:r>
            <a:r>
              <a:rPr lang="ko-KR" altLang="en-US" sz="1200" dirty="0">
                <a:latin typeface="현대하모니 L" panose="02020603020101020101" pitchFamily="18" charset="-127"/>
                <a:ea typeface="현대하모니 L" panose="02020603020101020101" pitchFamily="18" charset="-127"/>
                <a:sym typeface="Wingdings" panose="05000000000000000000" pitchFamily="2" charset="2"/>
              </a:rPr>
              <a:t>회 </a:t>
            </a:r>
            <a:endParaRPr lang="en-US" altLang="ko-KR" sz="1200" dirty="0">
              <a:latin typeface="현대하모니 L" panose="02020603020101020101" pitchFamily="18" charset="-127"/>
              <a:ea typeface="현대하모니 L" panose="02020603020101020101" pitchFamily="18" charset="-127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3398F-7A69-3977-A545-CDB15B729F86}"/>
              </a:ext>
            </a:extLst>
          </p:cNvPr>
          <p:cNvSpPr txBox="1"/>
          <p:nvPr/>
        </p:nvSpPr>
        <p:spPr>
          <a:xfrm>
            <a:off x="1568623" y="4880227"/>
            <a:ext cx="7497885" cy="3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0000FF"/>
                </a:solidFill>
                <a:latin typeface="+mj-ea"/>
                <a:ea typeface="+mj-ea"/>
                <a:sym typeface="Wingdings" panose="05000000000000000000" pitchFamily="2" charset="2"/>
              </a:rPr>
              <a:t>●스핀들의 수리 반복 회수 누적으로 </a:t>
            </a:r>
            <a:r>
              <a:rPr lang="ko-KR" altLang="en-US" sz="1400" dirty="0" err="1">
                <a:solidFill>
                  <a:srgbClr val="0000FF"/>
                </a:solidFill>
                <a:latin typeface="+mj-ea"/>
                <a:ea typeface="+mj-ea"/>
                <a:sym typeface="Wingdings" panose="05000000000000000000" pitchFamily="2" charset="2"/>
              </a:rPr>
              <a:t>케이싱</a:t>
            </a:r>
            <a:r>
              <a:rPr lang="ko-KR" altLang="en-US" sz="1400" dirty="0">
                <a:solidFill>
                  <a:srgbClr val="0000FF"/>
                </a:solidFill>
                <a:latin typeface="+mj-ea"/>
                <a:ea typeface="+mj-ea"/>
                <a:sym typeface="Wingdings" panose="05000000000000000000" pitchFamily="2" charset="2"/>
              </a:rPr>
              <a:t> 마모 등 으로 인한 스핀들 폐기 로 신품 구매 필요</a:t>
            </a:r>
            <a:r>
              <a:rPr lang="en-US" altLang="ko-KR" sz="1400" dirty="0">
                <a:solidFill>
                  <a:srgbClr val="0000FF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400" kern="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1710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65998"/>
              </p:ext>
            </p:extLst>
          </p:nvPr>
        </p:nvGraphicFramePr>
        <p:xfrm>
          <a:off x="453000" y="944287"/>
          <a:ext cx="9000000" cy="5400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개발 내용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테스트 수량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 Set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연간예상소요량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4~6 Set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수리품 기준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테스트기간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6,000 </a:t>
                      </a:r>
                      <a:r>
                        <a:rPr kumimoji="1" lang="en-US" altLang="ko-K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Hr</a:t>
                      </a:r>
                      <a:endParaRPr kumimoji="1" lang="ko-KR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기대효과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 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1)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스핀들에 대한 유지 보수 비용 절감 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  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F42A2C-81C6-71B0-0223-FD60C031D71D}"/>
              </a:ext>
            </a:extLst>
          </p:cNvPr>
          <p:cNvSpPr txBox="1"/>
          <p:nvPr/>
        </p:nvSpPr>
        <p:spPr>
          <a:xfrm>
            <a:off x="1623695" y="952282"/>
            <a:ext cx="7497885" cy="258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▣ 스핀들 수리 </a:t>
            </a:r>
            <a:r>
              <a:rPr lang="ko-KR" altLang="en-US" sz="1400" dirty="0" err="1">
                <a:latin typeface="현대하모니 B" panose="02020603020101020101" pitchFamily="18" charset="-127"/>
                <a:ea typeface="현대하모니 B" panose="02020603020101020101" pitchFamily="18" charset="-127"/>
              </a:rPr>
              <a:t>합격후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신품 국산화 </a:t>
            </a: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( 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신품 </a:t>
            </a:r>
            <a:r>
              <a:rPr lang="ko-KR" altLang="en-US" sz="1400" dirty="0" err="1">
                <a:latin typeface="현대하모니 B" panose="02020603020101020101" pitchFamily="18" charset="-127"/>
                <a:ea typeface="현대하모니 B" panose="02020603020101020101" pitchFamily="18" charset="-127"/>
              </a:rPr>
              <a:t>케이싱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포함 </a:t>
            </a: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1)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1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단계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: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연주그라인딩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머신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엣지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스핀들에 대한  분해 스케치 후 수리 실시 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    -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수리내용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: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스파이럴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베벨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기어 교환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/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베어링 교환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/ seal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교환 등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   - OFF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LINE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TEST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후 납품 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2) 2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단계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수리품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합격시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스핀들 에 대한 국산화 제작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실시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 -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대상품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: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연주그라인딩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머신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엣지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스핀들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*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수리 및 신규 제작품에 대해서는 당사 제작관리시스템에 등록 되어 외부 전문 검사 기관에서 검사 수행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3C62F-5636-1D39-BAC9-FFA4808C2CEA}"/>
              </a:ext>
            </a:extLst>
          </p:cNvPr>
          <p:cNvSpPr txBox="1"/>
          <p:nvPr/>
        </p:nvSpPr>
        <p:spPr>
          <a:xfrm>
            <a:off x="1564604" y="3530639"/>
            <a:ext cx="7497885" cy="44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▣ 합격 조건</a:t>
            </a: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: </a:t>
            </a:r>
            <a:r>
              <a:rPr lang="ko-KR" altLang="en-US" sz="1400" kern="0" dirty="0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온라인 가동 시간 </a:t>
            </a:r>
            <a:r>
              <a:rPr lang="en-US" altLang="ko-KR" sz="1400" kern="0" dirty="0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6,000 </a:t>
            </a:r>
            <a:r>
              <a:rPr lang="en-US" altLang="ko-KR" sz="1400" kern="0" dirty="0" err="1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Hr</a:t>
            </a:r>
            <a:r>
              <a:rPr lang="en-US" altLang="ko-KR" sz="1400" kern="0" dirty="0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lang="ko-KR" altLang="en-US" sz="1400" kern="0" dirty="0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사용 </a:t>
            </a:r>
            <a:r>
              <a:rPr lang="en-US" altLang="ko-KR" sz="1400" kern="0" dirty="0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( </a:t>
            </a:r>
            <a:r>
              <a:rPr lang="ko-KR" altLang="en-US" sz="1400" kern="0" dirty="0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주기 교체 권장 시간 </a:t>
            </a:r>
            <a:r>
              <a:rPr lang="en-US" altLang="ko-KR" sz="1400" kern="0" dirty="0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)</a:t>
            </a:r>
            <a:r>
              <a:rPr lang="ko-KR" altLang="en-US" sz="1400" kern="0" dirty="0">
                <a:solidFill>
                  <a:srgbClr val="000000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endParaRPr lang="en-US" altLang="ko-KR" sz="1400" kern="0" dirty="0">
              <a:solidFill>
                <a:srgbClr val="000000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1EAA3-D5F8-FED0-DEDC-5B424AEEF937}"/>
              </a:ext>
            </a:extLst>
          </p:cNvPr>
          <p:cNvSpPr txBox="1"/>
          <p:nvPr/>
        </p:nvSpPr>
        <p:spPr>
          <a:xfrm>
            <a:off x="1581146" y="4118914"/>
            <a:ext cx="7497885" cy="11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▣ </a:t>
            </a: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OFF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Line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TEST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설비 구축</a:t>
            </a:r>
            <a:endParaRPr lang="en-US" altLang="ko-KR" sz="1400" dirty="0"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1)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제작 및 수리품에 대한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OFF LINE TEST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실시 후 납품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    2)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스핀들 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조립대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/ Inverter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제어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모터회전속도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)/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베어링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,</a:t>
            </a:r>
            <a:r>
              <a:rPr lang="ko-KR" altLang="en-US" sz="1200" kern="0" dirty="0" err="1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베벨기어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윤활공급장치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/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베어링</a:t>
            </a:r>
            <a:r>
              <a:rPr lang="en-US" altLang="ko-KR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온도 센서 등등</a:t>
            </a:r>
            <a:endParaRPr lang="en-US" altLang="ko-KR" sz="1200" kern="0" dirty="0">
              <a:solidFill>
                <a:srgbClr val="00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121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7">
      <a:majorFont>
        <a:latin typeface="Arial"/>
        <a:ea typeface="현대하모니 B"/>
        <a:cs typeface=""/>
      </a:majorFont>
      <a:minorFont>
        <a:latin typeface="Arial"/>
        <a:ea typeface="현대하모니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C3D7A8E0B24FE44A828FD63BD2399C2E" ma:contentTypeVersion="1" ma:contentTypeDescription="새 문서를 만듭니다." ma:contentTypeScope="" ma:versionID="51d0340c0c02884e9a9d109b09910057">
  <xsd:schema xmlns:xsd="http://www.w3.org/2001/XMLSchema" xmlns:xs="http://www.w3.org/2001/XMLSchema" xmlns:p="http://schemas.microsoft.com/office/2006/metadata/properties" xmlns:ns2="ff21decc-f982-4003-8303-34355b08c24a" targetNamespace="http://schemas.microsoft.com/office/2006/metadata/properties" ma:root="true" ma:fieldsID="25bd605efb50daa4a1130567a2952898" ns2:_="">
    <xsd:import namespace="ff21decc-f982-4003-8303-34355b08c24a"/>
    <xsd:element name="properties">
      <xsd:complexType>
        <xsd:sequence>
          <xsd:element name="documentManagement">
            <xsd:complexType>
              <xsd:all>
                <xsd:element ref="ns2:DeleteY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decc-f982-4003-8303-34355b08c24a" elementFormDefault="qualified">
    <xsd:import namespace="http://schemas.microsoft.com/office/2006/documentManagement/types"/>
    <xsd:import namespace="http://schemas.microsoft.com/office/infopath/2007/PartnerControls"/>
    <xsd:element name="DeleteYN" ma:index="8" nillable="true" ma:displayName="DeleteYN" ma:internalName="DeleteY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eteYN xmlns="ff21decc-f982-4003-8303-34355b08c24a" xsi:nil="true"/>
  </documentManagement>
</p:properties>
</file>

<file path=customXml/itemProps1.xml><?xml version="1.0" encoding="utf-8"?>
<ds:datastoreItem xmlns:ds="http://schemas.openxmlformats.org/officeDocument/2006/customXml" ds:itemID="{18617661-FA2E-4C92-AF2C-9BE87D524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decc-f982-4003-8303-34355b08c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2F92BC-F117-496F-9790-990268969E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77E3E3-E541-49FE-9AE4-85C92F16536A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ff21decc-f982-4003-8303-34355b08c24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Words>345</Words>
  <TotalTime>0</TotalTime>
  <Application>Microsoft Office PowerPoint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hds</dc:creator>
  <dcterms:modified xsi:type="dcterms:W3CDTF">2026-02-12T23:39:45Z</dcterms:modified>
  <dc:title>PowerPoint 프레젠테이션</dc:title>
  <cp:lastPrinted>2026-02-12T23:18:50Z</cp:lastPrinted>
  <cp:lastModifiedBy>김종덕 책임매니저 연주정비팀</cp:lastModifiedBy>
  <dcterms:created xsi:type="dcterms:W3CDTF">2018-03-07T00:22:22Z</dcterms:created>
  <cp:revision>766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0x010100C3D7A8E0B24FE44A828FD63BD2399C2E</vt:lpwstr>
  </property>
  <property fmtid="{D5CDD505-2E9C-101B-9397-08002B2CF9AE}" pid="3" name="ClassificationContentMarkingFooterLocations">
    <vt:lpwstr>Office 테마:8</vt:lpwstr>
  </property>
  <property fmtid="{D5CDD505-2E9C-101B-9397-08002B2CF9AE}" pid="4" name="ClassificationContentMarkingFooterText">
    <vt:lpwstr>본 문서는 현대제철의 정보자산으로 관련 법령에 의해 보호 받습니다.</vt:lpwstr>
  </property>
</Properties>
</file>