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60" r:id="rId5"/>
    <p:sldId id="361" r:id="rId6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2976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1525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845">
          <p15:clr>
            <a:srgbClr val="A4A3A4"/>
          </p15:clr>
        </p15:guide>
        <p15:guide id="9" orient="horz" pos="1162">
          <p15:clr>
            <a:srgbClr val="A4A3A4"/>
          </p15:clr>
        </p15:guide>
        <p15:guide id="10" pos="3120">
          <p15:clr>
            <a:srgbClr val="A4A3A4"/>
          </p15:clr>
        </p15:guide>
        <p15:guide id="11" pos="3438">
          <p15:clr>
            <a:srgbClr val="A4A3A4"/>
          </p15:clr>
        </p15:guide>
        <p15:guide id="12" pos="4617">
          <p15:clr>
            <a:srgbClr val="A4A3A4"/>
          </p15:clr>
        </p15:guide>
        <p15:guide id="13" pos="1986">
          <p15:clr>
            <a:srgbClr val="A4A3A4"/>
          </p15:clr>
        </p15:guide>
        <p15:guide id="14" pos="580">
          <p15:clr>
            <a:srgbClr val="A4A3A4"/>
          </p15:clr>
        </p15:guide>
        <p15:guide id="15" pos="2304">
          <p15:clr>
            <a:srgbClr val="A4A3A4"/>
          </p15:clr>
        </p15:guide>
        <p15:guide id="16" pos="262" userDrawn="1">
          <p15:clr>
            <a:srgbClr val="A4A3A4"/>
          </p15:clr>
        </p15:guide>
        <p15:guide id="17" pos="6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최성호" initials="최" lastIdx="3" clrIdx="0">
    <p:extLst>
      <p:ext uri="{19B8F6BF-5375-455C-9EA6-DF929625EA0E}">
        <p15:presenceInfo xmlns:p15="http://schemas.microsoft.com/office/powerpoint/2012/main" userId="S-1-5-21-1944003135-1417914267-667908833-74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  <a:srgbClr val="FFFF99"/>
    <a:srgbClr val="FFFFCC"/>
    <a:srgbClr val="CC3300"/>
    <a:srgbClr val="CCECFF"/>
    <a:srgbClr val="CCFFFF"/>
    <a:srgbClr val="F7FFFF"/>
    <a:srgbClr val="FF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4" autoAdjust="0"/>
    <p:restoredTop sz="76076" autoAdjust="0"/>
  </p:normalViewPr>
  <p:slideViewPr>
    <p:cSldViewPr showGuides="1">
      <p:cViewPr varScale="1">
        <p:scale>
          <a:sx n="97" d="100"/>
          <a:sy n="97" d="100"/>
        </p:scale>
        <p:origin x="1602" y="84"/>
      </p:cViewPr>
      <p:guideLst>
        <p:guide orient="horz" pos="482"/>
        <p:guide orient="horz" pos="4201"/>
        <p:guide orient="horz" pos="2976"/>
        <p:guide orient="horz" pos="1253"/>
        <p:guide orient="horz" pos="4065"/>
        <p:guide orient="horz" pos="1525"/>
        <p:guide orient="horz" pos="709"/>
        <p:guide orient="horz" pos="845"/>
        <p:guide orient="horz" pos="1162"/>
        <p:guide pos="3120"/>
        <p:guide pos="3438"/>
        <p:guide pos="4617"/>
        <p:guide pos="1986"/>
        <p:guide pos="580"/>
        <p:guide pos="2304"/>
        <p:guide pos="262"/>
        <p:guide pos="602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422E1F1C-8319-4938-9C5E-2C3EEFF14869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747D0293-A9C4-428B-A161-F7DDAB8FF7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23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E2E97084-0AE1-4DC8-AE67-F929F63C9C9B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4C3A51D3-45D3-420A-853B-26EE02842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39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4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05FF7-ABA0-0FE3-6113-74237AFAA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AC561C-A8B0-041A-9FCA-E593D7B0B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52281D6-B49D-BB77-B65C-4170A14D4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715320-647A-1EC5-9041-12DB51F03B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6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결재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632520" y="2420888"/>
            <a:ext cx="7884000" cy="25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자유양식(제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470119" y="764704"/>
            <a:ext cx="9435881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EE2D7F7-0C5D-433A-BA2A-0068783DE86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34754B1-5481-42F5-A136-487F2D713CB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5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7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722" tIns="45364" rIns="90722" bIns="45364" anchor="ctr"/>
          <a:lstStyle/>
          <a:p>
            <a:pPr defTabSz="907257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5305" y="274638"/>
            <a:ext cx="8915400" cy="418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제 목 </a:t>
            </a:r>
            <a:r>
              <a:rPr lang="en-US" altLang="ko-KR" dirty="0"/>
              <a:t>– </a:t>
            </a:r>
            <a:r>
              <a:rPr lang="ko-KR" altLang="en-US" dirty="0"/>
              <a:t>현대하모니 </a:t>
            </a:r>
            <a:r>
              <a:rPr lang="en-US" altLang="ko-KR" dirty="0"/>
              <a:t>B, 24pt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03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7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722" tIns="45364" rIns="90722" bIns="45364" anchor="ctr"/>
          <a:lstStyle/>
          <a:p>
            <a:pPr defTabSz="907257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5305" y="274638"/>
            <a:ext cx="8915400" cy="418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제 목 </a:t>
            </a:r>
            <a:r>
              <a:rPr lang="en-US" altLang="ko-KR" dirty="0"/>
              <a:t>– </a:t>
            </a:r>
            <a:r>
              <a:rPr lang="ko-KR" altLang="en-US" dirty="0"/>
              <a:t>현대하모니 </a:t>
            </a:r>
            <a:r>
              <a:rPr lang="en-US" altLang="ko-KR" dirty="0"/>
              <a:t>B, 24pt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2780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결재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6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43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273050" y="604838"/>
            <a:ext cx="6989763" cy="0"/>
          </a:xfrm>
          <a:prstGeom prst="line">
            <a:avLst/>
          </a:prstGeom>
          <a:noFill/>
          <a:ln w="25400">
            <a:solidFill>
              <a:srgbClr val="AEAEA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01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나의 안전 다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5" y="2987224"/>
            <a:ext cx="9906000" cy="3106072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2191682" y="6237312"/>
            <a:ext cx="5522637" cy="3600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2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  </a:t>
            </a:r>
            <a:r>
              <a:rPr lang="ko-KR" altLang="en-US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안전실천</a:t>
            </a:r>
            <a:r>
              <a:rPr lang="en-US" altLang="ko-KR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!!  </a:t>
            </a:r>
            <a:r>
              <a:rPr lang="ko-KR" altLang="en-US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전원참여</a:t>
            </a:r>
            <a:r>
              <a:rPr lang="en-US" altLang="ko-KR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!! 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endParaRPr lang="ko-KR" altLang="en-US" sz="2200" b="1" dirty="0">
              <a:solidFill>
                <a:srgbClr val="0000FF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860742" y="1390873"/>
            <a:ext cx="8220729" cy="141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나는 인간존중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정신을 바탕으로 안전이 최고의 핵심가치임을 인식하고</a:t>
            </a:r>
            <a:endParaRPr lang="en-US" altLang="ko-KR" sz="19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안전한 </a:t>
            </a:r>
            <a:r>
              <a:rPr lang="ko-KR" altLang="en-US" sz="1900" b="1" dirty="0" err="1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일터ㆍ밝고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건강한 삶을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위해 </a:t>
            </a:r>
            <a:endParaRPr lang="en-US" altLang="ko-KR" sz="19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나부터 참여하고 실천해 나갈 것을 다짐합니다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.</a:t>
            </a:r>
          </a:p>
        </p:txBody>
      </p:sp>
      <p:pic>
        <p:nvPicPr>
          <p:cNvPr id="14" name="그림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7" b="29816"/>
          <a:stretch>
            <a:fillRect/>
          </a:stretch>
        </p:blipFill>
        <p:spPr bwMode="auto">
          <a:xfrm>
            <a:off x="326382" y="1628800"/>
            <a:ext cx="128743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 userDrawn="1"/>
        </p:nvSpPr>
        <p:spPr>
          <a:xfrm>
            <a:off x="3294937" y="3573013"/>
            <a:ext cx="605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안전의 기본과 원칙을 준수한다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sp>
        <p:nvSpPr>
          <p:cNvPr id="16" name="직사각형 15"/>
          <p:cNvSpPr/>
          <p:nvPr userDrawn="1"/>
        </p:nvSpPr>
        <p:spPr>
          <a:xfrm>
            <a:off x="2779067" y="3068959"/>
            <a:ext cx="6566836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나의  안전을 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2779066" y="4077071"/>
            <a:ext cx="6566837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동료의 안전을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3294937" y="4581125"/>
            <a:ext cx="605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서로의 안전을 간섭하고 배려한다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2781358" y="5085183"/>
            <a:ext cx="6564546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행복한 가정을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3297229" y="5589237"/>
            <a:ext cx="6048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출근할 때 모습 그대로 귀가한다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 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919" y1="12181" x2="41919" y2="12181"/>
                        <a14:foregroundMark x1="67172" y1="86969" x2="67172" y2="86969"/>
                        <a14:foregroundMark x1="91414" y1="63173" x2="91414" y2="63173"/>
                        <a14:foregroundMark x1="40404" y1="94334" x2="40404" y2="94334"/>
                        <a14:foregroundMark x1="19192" y1="93201" x2="19192" y2="93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95" y="4248710"/>
            <a:ext cx="453690" cy="40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" b="99133" l="0" r="100000">
                        <a14:foregroundMark x1="51714" y1="28613" x2="51714" y2="28613"/>
                        <a14:foregroundMark x1="52857" y1="44220" x2="52857" y2="44220"/>
                        <a14:foregroundMark x1="12000" y1="86994" x2="12000" y2="86994"/>
                        <a14:foregroundMark x1="89429" y1="92197" x2="89429" y2="92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12" y="3184982"/>
            <a:ext cx="371503" cy="36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74" l="0" r="100000">
                        <a14:foregroundMark x1="50638" y1="42979" x2="50638" y2="42979"/>
                        <a14:foregroundMark x1="47660" y1="61702" x2="47660" y2="61702"/>
                        <a14:foregroundMark x1="66383" y1="44681" x2="66383" y2="44681"/>
                        <a14:foregroundMark x1="64681" y1="55319" x2="64681" y2="55319"/>
                        <a14:foregroundMark x1="31489" y1="59149" x2="31489" y2="59149"/>
                        <a14:foregroundMark x1="30638" y1="67660" x2="30638" y2="6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29" y="5166669"/>
            <a:ext cx="494578" cy="494578"/>
          </a:xfrm>
          <a:prstGeom prst="rect">
            <a:avLst/>
          </a:prstGeom>
        </p:spPr>
      </p:pic>
      <p:sp>
        <p:nvSpPr>
          <p:cNvPr id="24" name="Rectangle 18"/>
          <p:cNvSpPr>
            <a:spLocks noChangeArrowheads="1"/>
          </p:cNvSpPr>
          <p:nvPr userDrawn="1"/>
        </p:nvSpPr>
        <p:spPr bwMode="auto">
          <a:xfrm rot="5400000">
            <a:off x="4390232" y="-4390229"/>
            <a:ext cx="1125538" cy="9906000"/>
          </a:xfrm>
          <a:prstGeom prst="rect">
            <a:avLst/>
          </a:prstGeom>
          <a:solidFill>
            <a:srgbClr val="0A297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 latinLnBrk="0">
              <a:defRPr/>
            </a:pPr>
            <a:endParaRPr lang="en-US" sz="2399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그룹 24"/>
          <p:cNvGrpSpPr/>
          <p:nvPr userDrawn="1"/>
        </p:nvGrpSpPr>
        <p:grpSpPr>
          <a:xfrm>
            <a:off x="8351484" y="642428"/>
            <a:ext cx="1498059" cy="410308"/>
            <a:chOff x="2018008" y="2232446"/>
            <a:chExt cx="1711246" cy="431375"/>
          </a:xfrm>
        </p:grpSpPr>
        <p:pic>
          <p:nvPicPr>
            <p:cNvPr id="26" name="그림 25"/>
            <p:cNvPicPr>
              <a:picLocks noChangeAspect="1"/>
            </p:cNvPicPr>
            <p:nvPr userDrawn="1"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008" y="2232446"/>
              <a:ext cx="1512000" cy="39411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2252568" y="2479155"/>
              <a:ext cx="14766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Font typeface="Arial" pitchFamily="34" charset="0"/>
                <a:buNone/>
              </a:pPr>
              <a:r>
                <a:rPr lang="en-US" altLang="ko-KR" sz="600" i="1" dirty="0">
                  <a:solidFill>
                    <a:srgbClr val="B4B4B4"/>
                  </a:solidFill>
                  <a:latin typeface="현대하모니 B" pitchFamily="18" charset="-127"/>
                  <a:ea typeface="현대하모니 B" pitchFamily="18" charset="-127"/>
                </a:rPr>
                <a:t>Engineering the Future beyond Steel</a:t>
              </a:r>
              <a:endParaRPr lang="ko-KR" altLang="en-US" sz="600" i="1" dirty="0">
                <a:solidFill>
                  <a:srgbClr val="B4B4B4"/>
                </a:solidFill>
                <a:latin typeface="현대하모니 B" pitchFamily="18" charset="-127"/>
                <a:ea typeface="현대하모니 B" pitchFamily="18" charset="-127"/>
              </a:endParaRPr>
            </a:p>
          </p:txBody>
        </p:sp>
      </p:grpSp>
      <p:sp>
        <p:nvSpPr>
          <p:cNvPr id="28" name="직사각형 27"/>
          <p:cNvSpPr/>
          <p:nvPr userDrawn="1"/>
        </p:nvSpPr>
        <p:spPr>
          <a:xfrm>
            <a:off x="5" y="1128564"/>
            <a:ext cx="9906000" cy="140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1945407"/>
            <a:ext cx="1607805" cy="936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99392"/>
            <a:ext cx="990758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176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fety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311107" y="2080458"/>
            <a:ext cx="734780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8000" b="0" dirty="0">
                <a:solidFill>
                  <a:srgbClr val="000000"/>
                </a:solidFill>
                <a:effectLst/>
                <a:latin typeface="현대하모니 B" pitchFamily="18" charset="-127"/>
                <a:ea typeface="현대하모니 B" pitchFamily="18" charset="-127"/>
                <a:cs typeface="Arial" pitchFamily="34" charset="0"/>
              </a:rPr>
              <a:t>Safety Contact</a:t>
            </a:r>
          </a:p>
        </p:txBody>
      </p:sp>
      <p:pic>
        <p:nvPicPr>
          <p:cNvPr id="9" name="Picture 2" descr="http://www.awardsnetwork.com/wp-content/uploads/2013/09/SafetyFirst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49" y="4215699"/>
            <a:ext cx="2410743" cy="24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687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보고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7"/>
          <p:cNvSpPr txBox="1">
            <a:spLocks noChangeArrowheads="1"/>
          </p:cNvSpPr>
          <p:nvPr userDrawn="1"/>
        </p:nvSpPr>
        <p:spPr bwMode="auto">
          <a:xfrm>
            <a:off x="3456820" y="1628800"/>
            <a:ext cx="1022717" cy="520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buSzPct val="75000"/>
              <a:buFont typeface="Wingdings" pitchFamily="2" charset="2"/>
              <a:buNone/>
            </a:pPr>
            <a:r>
              <a:rPr kumimoji="1" lang="ko-KR" altLang="en-US" sz="2800" dirty="0">
                <a:solidFill>
                  <a:srgbClr val="000000"/>
                </a:solidFill>
                <a:effectLst/>
                <a:latin typeface="현대하모니 B" pitchFamily="18" charset="-127"/>
                <a:ea typeface="현대하모니 B" pitchFamily="18" charset="-127"/>
              </a:rPr>
              <a:t>목  차</a:t>
            </a:r>
            <a:endParaRPr kumimoji="1" lang="en-US" altLang="ko-KR" sz="2800" dirty="0">
              <a:solidFill>
                <a:srgbClr val="000000"/>
              </a:solidFill>
              <a:effectLst/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32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327619" y="2149004"/>
            <a:ext cx="6578381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3" name="Line 10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3340319" y="2199804"/>
            <a:ext cx="6578381" cy="0"/>
          </a:xfrm>
          <a:prstGeom prst="line">
            <a:avLst/>
          </a:prstGeom>
          <a:noFill/>
          <a:ln w="6350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4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3340100" y="2340372"/>
            <a:ext cx="6565900" cy="352861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+mj-lt"/>
              <a:buAutoNum type="romanUcPeriod"/>
              <a:defRPr sz="2000">
                <a:latin typeface="현대하모니 B" pitchFamily="18" charset="-127"/>
                <a:ea typeface="현대하모니 B" pitchFamily="18" charset="-127"/>
              </a:defRPr>
            </a:lvl1pPr>
            <a:lvl2pPr marL="176213" indent="0">
              <a:buFont typeface="+mj-lt"/>
              <a:buAutoNum type="arabicPeriod"/>
              <a:defRPr sz="1800"/>
            </a:lvl2pPr>
            <a:lvl3pPr marL="354013" indent="0">
              <a:buFont typeface="+mj-ea"/>
              <a:buAutoNum type="circleNumDbPlain"/>
              <a:defRPr sz="1400"/>
            </a:lvl3pPr>
          </a:lstStyle>
          <a:p>
            <a:pPr lvl="0"/>
            <a:r>
              <a:rPr lang="ko-KR" altLang="en-US" dirty="0"/>
              <a:t> 마스터 텍스트 스타일을 편집합니다</a:t>
            </a:r>
          </a:p>
          <a:p>
            <a:pPr lvl="1"/>
            <a:r>
              <a:rPr lang="ko-KR" altLang="en-US" dirty="0"/>
              <a:t> 둘째 수준</a:t>
            </a:r>
          </a:p>
          <a:p>
            <a:pPr lvl="2"/>
            <a:r>
              <a:rPr lang="ko-KR" altLang="en-US" dirty="0"/>
              <a:t> 셋째 수준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45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_별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>
            <a:spLocks noGrp="1"/>
          </p:cNvSpPr>
          <p:nvPr>
            <p:ph type="ctrTitle" hasCustomPrompt="1"/>
          </p:nvPr>
        </p:nvSpPr>
        <p:spPr>
          <a:xfrm>
            <a:off x="1352600" y="1628800"/>
            <a:ext cx="7200800" cy="1260000"/>
          </a:xfrm>
          <a:ln w="28575">
            <a:solidFill>
              <a:schemeClr val="tx2"/>
            </a:solidFill>
          </a:ln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 dirty="0"/>
              <a:t>별 첨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278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마지막 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396716" y="249289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spc="600" dirty="0">
                <a:solidFill>
                  <a:schemeClr val="tx1"/>
                </a:solidFill>
                <a:effectLst/>
                <a:latin typeface="+mj-ea"/>
                <a:ea typeface="+mj-ea"/>
              </a:rPr>
              <a:t>감사합니다</a:t>
            </a:r>
          </a:p>
        </p:txBody>
      </p:sp>
      <p:pic>
        <p:nvPicPr>
          <p:cNvPr id="33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2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0A4F-17D2-4197-9C1F-D555381DAC5D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5F0A-9516-46D7-A47E-A6B5AC51DD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45BAB-1C00-499D-E542-C0EE518DAB1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3844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ko-KR" alt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본 문서는 현대제철의 정보자산으로 관련 법령에 의해 보호 받습니다.</a:t>
            </a:r>
          </a:p>
        </p:txBody>
      </p:sp>
    </p:spTree>
    <p:extLst>
      <p:ext uri="{BB962C8B-B14F-4D97-AF65-F5344CB8AC3E}">
        <p14:creationId xmlns:p14="http://schemas.microsoft.com/office/powerpoint/2010/main" val="1833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6" r:id="rId2"/>
    <p:sldLayoutId id="2147483655" r:id="rId3"/>
    <p:sldLayoutId id="2147483677" r:id="rId4"/>
    <p:sldLayoutId id="2147483658" r:id="rId5"/>
    <p:sldLayoutId id="2147483657" r:id="rId6"/>
    <p:sldLayoutId id="2147483659" r:id="rId7"/>
    <p:sldLayoutId id="2147483662" r:id="rId8"/>
    <p:sldLayoutId id="2147483660" r:id="rId9"/>
    <p:sldLayoutId id="2147483680" r:id="rId10"/>
    <p:sldLayoutId id="2147483685" r:id="rId11"/>
    <p:sldLayoutId id="2147483686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337979" y="34720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r>
              <a:rPr lang="ko-KR" altLang="en-US" sz="14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인</a:t>
            </a:r>
            <a:r>
              <a:rPr lang="en-US" altLang="ko-KR" sz="14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)</a:t>
            </a:r>
            <a:r>
              <a:rPr lang="ko-KR" altLang="en-US" sz="14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중형압연팀 </a:t>
            </a:r>
            <a:r>
              <a:rPr lang="ko-KR" altLang="en-US" sz="1400" dirty="0" err="1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결속기</a:t>
            </a:r>
            <a:r>
              <a:rPr lang="ko-KR" altLang="en-US" sz="14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개조검토</a:t>
            </a:r>
            <a:endParaRPr lang="ko-KR" altLang="en-US" sz="14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94280"/>
              </p:ext>
            </p:extLst>
          </p:nvPr>
        </p:nvGraphicFramePr>
        <p:xfrm>
          <a:off x="480878" y="908720"/>
          <a:ext cx="9296657" cy="5600558"/>
        </p:xfrm>
        <a:graphic>
          <a:graphicData uri="http://schemas.openxmlformats.org/drawingml/2006/table">
            <a:tbl>
              <a:tblPr/>
              <a:tblGrid>
                <a:gridCol w="1115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1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품 명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09600" marR="0" indent="-609600" algn="l" defTabSz="636588" rtl="0" eaLnBrk="0" fontAlgn="auto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ko-KR" altLang="en-US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자동결속기 </a:t>
                      </a:r>
                      <a:r>
                        <a:rPr kumimoji="0" lang="en-US" altLang="ko-KR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(6.5mm)</a:t>
                      </a:r>
                      <a:endParaRPr kumimoji="0" lang="ko-KR" altLang="en-US" sz="1200" b="0" dirty="0">
                        <a:solidFill>
                          <a:srgbClr val="000000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담당자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김윤필 책임매니저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공 장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인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중형압연팀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 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자동결속기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용 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제품결속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내용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206">
            <a:extLst>
              <a:ext uri="{FF2B5EF4-FFF2-40B4-BE49-F238E27FC236}">
                <a16:creationId xmlns:a16="http://schemas.microsoft.com/office/drawing/2014/main" id="{9D5C93AF-0628-07D5-59D4-6842AF19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907" y="1521225"/>
            <a:ext cx="6237248" cy="50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  <a:lvl2pPr marL="742950" indent="-28575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2pPr>
            <a:lvl3pPr marL="11430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3pPr>
            <a:lvl4pPr marL="16002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4pPr>
            <a:lvl5pPr marL="20574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 2" panose="05020102010507070707" pitchFamily="18" charset="2"/>
              </a:rPr>
              <a:t>○</a:t>
            </a:r>
            <a:r>
              <a:rPr lang="en-US" altLang="ko-KR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 2" panose="05020102010507070707" pitchFamily="18" charset="2"/>
              </a:rPr>
              <a:t> </a:t>
            </a:r>
            <a:r>
              <a:rPr lang="ko-KR" altLang="en-US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현상 및 문제점</a:t>
            </a:r>
            <a:endParaRPr lang="en-US" altLang="ko-KR" sz="1200" b="1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eaLnBrk="1" hangingPunct="1">
              <a:lnSpc>
                <a:spcPct val="160000"/>
              </a:lnSpc>
              <a:defRPr/>
            </a:pP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   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1) </a:t>
            </a:r>
            <a:r>
              <a:rPr kumimoji="0" lang="ko-KR" altLang="en-US" sz="1200" dirty="0" err="1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결속기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트위스트 </a:t>
            </a:r>
            <a:r>
              <a:rPr kumimoji="0" lang="ko-KR" altLang="en-US" sz="1200" dirty="0" err="1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해드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하단위치로 스케일 오염 및 고장 빈번</a:t>
            </a:r>
            <a:endParaRPr kumimoji="0" lang="en-US" altLang="ko-KR" sz="1200" dirty="0">
              <a:solidFill>
                <a:prstClr val="black"/>
              </a:solidFill>
              <a:latin typeface="현대하모니 L" pitchFamily="18" charset="-127"/>
              <a:ea typeface="현대하모니 L" pitchFamily="18" charset="-127"/>
            </a:endParaRPr>
          </a:p>
          <a:p>
            <a:pPr lvl="0" eaLnBrk="1" hangingPunct="1">
              <a:lnSpc>
                <a:spcPct val="160000"/>
              </a:lnSpc>
              <a:defRPr/>
            </a:pP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  2) 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결속이후 결속 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Point 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롤러테이블 </a:t>
            </a:r>
            <a:r>
              <a:rPr kumimoji="0" lang="ko-KR" altLang="en-US" sz="1200" dirty="0" err="1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간섭등으로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인한 </a:t>
            </a:r>
            <a:r>
              <a:rPr kumimoji="0" lang="ko-KR" altLang="en-US" sz="1200" dirty="0" err="1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풀림현상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발생</a:t>
            </a:r>
            <a:endParaRPr kumimoji="0" lang="en-US" altLang="ko-KR" sz="1200" dirty="0">
              <a:solidFill>
                <a:prstClr val="black"/>
              </a:solidFill>
              <a:latin typeface="현대하모니 L" pitchFamily="18" charset="-127"/>
              <a:ea typeface="현대하모니 L" pitchFamily="18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  <a:sym typeface="Wingdings 2" panose="05020102010507070707" pitchFamily="18" charset="2"/>
              </a:rPr>
              <a:t>○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관련사진</a:t>
            </a:r>
            <a:r>
              <a: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 </a:t>
            </a:r>
            <a:r>
              <a:rPr kumimoji="0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(</a:t>
            </a:r>
            <a:r>
              <a:rPr kumimoji="0" lang="ko-KR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現 결속강화를 위해 별도 수동결속 진행中</a:t>
            </a:r>
            <a:r>
              <a:rPr kumimoji="0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    </a:t>
            </a:r>
            <a:endParaRPr kumimoji="0" lang="en-US" altLang="ko-KR" sz="1200" dirty="0">
              <a:solidFill>
                <a:prstClr val="black"/>
              </a:solidFill>
              <a:latin typeface="현대하모니 L" pitchFamily="18" charset="-127"/>
              <a:ea typeface="현대하모니 L" pitchFamily="18" charset="-127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ko-KR" sz="1200" dirty="0">
              <a:solidFill>
                <a:prstClr val="black"/>
              </a:solidFill>
              <a:latin typeface="현대하모니 L" pitchFamily="18" charset="-127"/>
              <a:ea typeface="현대하모니 L" pitchFamily="18" charset="-127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ko-KR" sz="1200" dirty="0">
              <a:solidFill>
                <a:prstClr val="black"/>
              </a:solidFill>
              <a:latin typeface="현대하모니 L" pitchFamily="18" charset="-127"/>
              <a:ea typeface="현대하모니 L" pitchFamily="18" charset="-127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en-US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 2" panose="05020102010507070707" pitchFamily="18" charset="2"/>
              </a:rPr>
              <a:t>○</a:t>
            </a:r>
            <a:r>
              <a:rPr kumimoji="0" lang="en-US" altLang="ko-KR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 2" panose="05020102010507070707" pitchFamily="18" charset="2"/>
              </a:rPr>
              <a:t>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 2" panose="05020102010507070707" pitchFamily="18" charset="2"/>
              </a:rPr>
              <a:t>결속기</a:t>
            </a:r>
            <a:r>
              <a:rPr kumimoji="0" lang="ko-KR" altLang="en-US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 2" panose="05020102010507070707" pitchFamily="18" charset="2"/>
              </a:rPr>
              <a:t> 사양</a:t>
            </a:r>
            <a:endParaRPr kumimoji="0" lang="en-US" altLang="ko-KR" sz="1200" b="1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   1) 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설치수량 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: 3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대 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(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결속사이즈 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: B740xH740)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   2) 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가이드 트랙 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: 1367mm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(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내경기준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)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   3) 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결속력 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: Max 1,000kg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kumimoji="0" lang="en-US" altLang="ko-KR" sz="1200" dirty="0">
              <a:solidFill>
                <a:prstClr val="black"/>
              </a:solidFill>
              <a:latin typeface="현대하모니 L" pitchFamily="18" charset="-127"/>
              <a:ea typeface="현대하모니 L" pitchFamily="18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  <a:sym typeface="Wingdings 2" panose="05020102010507070707" pitchFamily="18" charset="2"/>
              </a:rPr>
              <a:t>○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  <a:sym typeface="Wingdings 2" panose="05020102010507070707" pitchFamily="18" charset="2"/>
              </a:rPr>
              <a:t>제안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요청사항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L" panose="02020603020101020101" pitchFamily="18" charset="-127"/>
              <a:ea typeface="현대하모니 L" panose="02020603020101020101" pitchFamily="18" charset="-127"/>
              <a:cs typeface="+mn-cs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    1)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결속위치 변경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: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하부 → 상부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외자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BM : (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스웨덴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)SUND BRISTA 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外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)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        : 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본체 상하 고정 → </a:t>
            </a:r>
            <a:r>
              <a:rPr kumimoji="0" lang="en-US" altLang="ko-KR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Up/Down 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방식 적용 및 트위스트 위치 변경 필요 </a:t>
            </a:r>
            <a:endParaRPr kumimoji="0" lang="en-US" altLang="ko-KR" sz="1200" dirty="0">
              <a:solidFill>
                <a:prstClr val="black"/>
              </a:solidFill>
              <a:latin typeface="현대하모니 L" pitchFamily="18" charset="-127"/>
              <a:ea typeface="현대하모니 L" pitchFamily="18" charset="-127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    2)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기존 시</a:t>
            </a:r>
            <a:r>
              <a:rPr kumimoji="0" lang="ko-KR" altLang="en-US" sz="1200" dirty="0" err="1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스템</a:t>
            </a:r>
            <a:r>
              <a:rPr kumimoji="0" lang="ko-KR" altLang="en-US" sz="1200" dirty="0">
                <a:solidFill>
                  <a:prstClr val="black"/>
                </a:solidFill>
                <a:latin typeface="현대하모니 L" pitchFamily="18" charset="-127"/>
                <a:ea typeface="현대하모니 L" pitchFamily="18" charset="-127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및 레이아웃 활용 설계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/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교체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유압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전기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시퀀스 外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L" pitchFamily="18" charset="-127"/>
                <a:ea typeface="현대하모니 L" pitchFamily="18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    </a:t>
            </a:r>
            <a:r>
              <a:rPr lang="en-US" altLang="ko-KR" sz="1200" dirty="0">
                <a:solidFill>
                  <a:srgbClr val="0000FF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※ </a:t>
            </a:r>
            <a:r>
              <a:rPr lang="ko-KR" altLang="en-US" sz="1200" dirty="0">
                <a:solidFill>
                  <a:srgbClr val="0000FF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現 시스템내 상부 결속위치 변경 설계반영 必 </a:t>
            </a:r>
            <a:r>
              <a:rPr lang="en-US" altLang="ko-KR" sz="1200" dirty="0">
                <a:solidFill>
                  <a:srgbClr val="0000FF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(</a:t>
            </a:r>
            <a:r>
              <a:rPr lang="ko-KR" altLang="en-US" sz="1200" dirty="0">
                <a:solidFill>
                  <a:srgbClr val="0000FF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제안금액 </a:t>
            </a:r>
            <a:r>
              <a:rPr lang="en-US" altLang="ko-KR" sz="1200" dirty="0">
                <a:solidFill>
                  <a:srgbClr val="0000FF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: 80</a:t>
            </a:r>
            <a:r>
              <a:rPr lang="ko-KR" altLang="en-US" sz="1200" dirty="0">
                <a:solidFill>
                  <a:srgbClr val="0000FF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백만원 이하 요청</a:t>
            </a:r>
            <a:r>
              <a:rPr lang="en-US" altLang="ko-KR" sz="1200" dirty="0">
                <a:solidFill>
                  <a:srgbClr val="0000FF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3) Test 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조건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: </a:t>
            </a:r>
            <a:r>
              <a:rPr lang="ko-KR" altLang="en-US" sz="1200" dirty="0" err="1">
                <a:latin typeface="현대하모니 L" panose="02020603020101020101" pitchFamily="18" charset="-127"/>
                <a:ea typeface="현대하모니 L" panose="02020603020101020101" pitchFamily="18" charset="-127"/>
              </a:rPr>
              <a:t>설치후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3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개월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(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온라인 적용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, 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하반기 대보수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: 25.10.23~11.10, 23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日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)</a:t>
            </a:r>
            <a:endParaRPr lang="ko-KR" altLang="en-US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F855CC5-6A5C-BDCD-1CFB-EA4690801E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769" t="6187" b="-1"/>
          <a:stretch>
            <a:fillRect/>
          </a:stretch>
        </p:blipFill>
        <p:spPr>
          <a:xfrm>
            <a:off x="7113240" y="3969496"/>
            <a:ext cx="2496061" cy="2539782"/>
          </a:xfrm>
          <a:prstGeom prst="rect">
            <a:avLst/>
          </a:prstGeom>
        </p:spPr>
      </p:pic>
      <p:pic>
        <p:nvPicPr>
          <p:cNvPr id="4" name="그림 22">
            <a:extLst>
              <a:ext uri="{FF2B5EF4-FFF2-40B4-BE49-F238E27FC236}">
                <a16:creationId xmlns:a16="http://schemas.microsoft.com/office/drawing/2014/main" id="{EA45F148-BC59-2F31-2469-7308024307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" b="11171"/>
          <a:stretch/>
        </p:blipFill>
        <p:spPr bwMode="auto">
          <a:xfrm>
            <a:off x="6244343" y="1673659"/>
            <a:ext cx="3427712" cy="175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FDE2D7BD-4837-7DBF-635C-F0949BB713B7}"/>
              </a:ext>
            </a:extLst>
          </p:cNvPr>
          <p:cNvSpPr txBox="1">
            <a:spLocks/>
          </p:cNvSpPr>
          <p:nvPr/>
        </p:nvSpPr>
        <p:spPr bwMode="auto">
          <a:xfrm>
            <a:off x="6180167" y="2824155"/>
            <a:ext cx="563543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en-US" sz="800" kern="0" dirty="0">
                <a:solidFill>
                  <a:schemeClr val="bg1">
                    <a:lumMod val="65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가열로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8C6EEA39-887A-89DB-65F3-12D370B4463F}"/>
              </a:ext>
            </a:extLst>
          </p:cNvPr>
          <p:cNvSpPr txBox="1">
            <a:spLocks/>
          </p:cNvSpPr>
          <p:nvPr/>
        </p:nvSpPr>
        <p:spPr bwMode="auto">
          <a:xfrm>
            <a:off x="6888755" y="2897254"/>
            <a:ext cx="563543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en-US" altLang="ko-KR" sz="800" kern="0" dirty="0">
                <a:solidFill>
                  <a:schemeClr val="bg1">
                    <a:lumMod val="65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BDM</a:t>
            </a:r>
            <a:endParaRPr lang="ko-KR" altLang="en-US" sz="800" kern="0" dirty="0">
              <a:solidFill>
                <a:schemeClr val="bg1">
                  <a:lumMod val="65000"/>
                </a:schemeClr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DD639D4A-E310-2C8E-2D05-30CDACB60EA5}"/>
              </a:ext>
            </a:extLst>
          </p:cNvPr>
          <p:cNvSpPr txBox="1">
            <a:spLocks/>
          </p:cNvSpPr>
          <p:nvPr/>
        </p:nvSpPr>
        <p:spPr bwMode="auto">
          <a:xfrm>
            <a:off x="7630187" y="2663116"/>
            <a:ext cx="334220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en-US" altLang="ko-KR" sz="800" kern="0" dirty="0">
                <a:solidFill>
                  <a:schemeClr val="bg1">
                    <a:lumMod val="65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CM</a:t>
            </a:r>
            <a:endParaRPr lang="ko-KR" altLang="en-US" sz="800" kern="0" dirty="0">
              <a:solidFill>
                <a:schemeClr val="bg1">
                  <a:lumMod val="65000"/>
                </a:schemeClr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25B96F49-272F-68CF-5519-E4BB2DA9A4C7}"/>
              </a:ext>
            </a:extLst>
          </p:cNvPr>
          <p:cNvSpPr txBox="1">
            <a:spLocks/>
          </p:cNvSpPr>
          <p:nvPr/>
        </p:nvSpPr>
        <p:spPr bwMode="auto">
          <a:xfrm>
            <a:off x="8672995" y="2613283"/>
            <a:ext cx="563543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en-US" sz="800" kern="0" dirty="0">
                <a:solidFill>
                  <a:schemeClr val="bg1">
                    <a:lumMod val="65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냉각상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332AD46E-B5A2-F410-C2C3-6071D7AB8291}"/>
              </a:ext>
            </a:extLst>
          </p:cNvPr>
          <p:cNvSpPr txBox="1">
            <a:spLocks/>
          </p:cNvSpPr>
          <p:nvPr/>
        </p:nvSpPr>
        <p:spPr bwMode="auto">
          <a:xfrm>
            <a:off x="9358009" y="1780800"/>
            <a:ext cx="563543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en-US" sz="800" kern="0" dirty="0">
                <a:solidFill>
                  <a:schemeClr val="bg1">
                    <a:lumMod val="65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그룹상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3FD6CB29-D743-F64B-11DD-149AC4E98D15}"/>
              </a:ext>
            </a:extLst>
          </p:cNvPr>
          <p:cNvSpPr txBox="1">
            <a:spLocks/>
          </p:cNvSpPr>
          <p:nvPr/>
        </p:nvSpPr>
        <p:spPr bwMode="auto">
          <a:xfrm>
            <a:off x="8680123" y="1521225"/>
            <a:ext cx="563543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en-US" sz="800" kern="0" dirty="0">
                <a:solidFill>
                  <a:schemeClr val="bg1">
                    <a:lumMod val="65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출하상</a:t>
            </a: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D89920F4-A349-C074-D451-41366392A851}"/>
              </a:ext>
            </a:extLst>
          </p:cNvPr>
          <p:cNvSpPr txBox="1">
            <a:spLocks/>
          </p:cNvSpPr>
          <p:nvPr/>
        </p:nvSpPr>
        <p:spPr bwMode="auto">
          <a:xfrm>
            <a:off x="7649979" y="1968854"/>
            <a:ext cx="563543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en-US" sz="800" kern="0" dirty="0" err="1">
                <a:latin typeface="현대하모니 L" panose="02020603020101020101" pitchFamily="18" charset="-127"/>
                <a:ea typeface="현대하모니 L" panose="02020603020101020101" pitchFamily="18" charset="-127"/>
              </a:rPr>
              <a:t>결속기</a:t>
            </a:r>
            <a:endParaRPr lang="ko-KR" altLang="en-US" sz="800" kern="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5C59CC90-03B7-14A0-88E0-F9E6D13E42A2}"/>
              </a:ext>
            </a:extLst>
          </p:cNvPr>
          <p:cNvSpPr txBox="1">
            <a:spLocks/>
          </p:cNvSpPr>
          <p:nvPr/>
        </p:nvSpPr>
        <p:spPr bwMode="auto">
          <a:xfrm>
            <a:off x="9003813" y="2326194"/>
            <a:ext cx="563543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en-US" sz="800" kern="0" dirty="0">
                <a:solidFill>
                  <a:schemeClr val="bg1">
                    <a:lumMod val="65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교정기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0E9AC99F-7061-4DCE-000D-797E502E6C09}"/>
              </a:ext>
            </a:extLst>
          </p:cNvPr>
          <p:cNvSpPr/>
          <p:nvPr/>
        </p:nvSpPr>
        <p:spPr>
          <a:xfrm rot="20391404">
            <a:off x="8129555" y="2007272"/>
            <a:ext cx="252405" cy="164889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54D62BE0-648A-050C-D5E8-49677F153C76}"/>
              </a:ext>
            </a:extLst>
          </p:cNvPr>
          <p:cNvSpPr txBox="1">
            <a:spLocks/>
          </p:cNvSpPr>
          <p:nvPr/>
        </p:nvSpPr>
        <p:spPr bwMode="auto">
          <a:xfrm>
            <a:off x="7654170" y="2392383"/>
            <a:ext cx="454712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en-US" sz="800" kern="0" dirty="0">
                <a:solidFill>
                  <a:schemeClr val="bg1">
                    <a:lumMod val="65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검정상</a:t>
            </a: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072A5698-556C-A045-7261-A13AFB0B92E5}"/>
              </a:ext>
            </a:extLst>
          </p:cNvPr>
          <p:cNvSpPr txBox="1">
            <a:spLocks/>
          </p:cNvSpPr>
          <p:nvPr/>
        </p:nvSpPr>
        <p:spPr bwMode="auto">
          <a:xfrm rot="20371644">
            <a:off x="8390958" y="2009034"/>
            <a:ext cx="454712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en-US" sz="800" kern="0" dirty="0" err="1">
                <a:solidFill>
                  <a:schemeClr val="bg1">
                    <a:lumMod val="65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콜드쏘</a:t>
            </a:r>
            <a:endParaRPr lang="ko-KR" altLang="en-US" sz="800" kern="0" dirty="0">
              <a:solidFill>
                <a:schemeClr val="bg1">
                  <a:lumMod val="65000"/>
                </a:schemeClr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09A48088-693C-33B2-2977-59950F44B4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5322"/>
          <a:stretch>
            <a:fillRect/>
          </a:stretch>
        </p:blipFill>
        <p:spPr>
          <a:xfrm flipH="1">
            <a:off x="5973454" y="1630395"/>
            <a:ext cx="1476476" cy="1158090"/>
          </a:xfrm>
          <a:prstGeom prst="rect">
            <a:avLst/>
          </a:prstGeom>
        </p:spPr>
      </p:pic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D002ACED-4D81-938C-62A5-27765C00FF0D}"/>
              </a:ext>
            </a:extLst>
          </p:cNvPr>
          <p:cNvSpPr/>
          <p:nvPr/>
        </p:nvSpPr>
        <p:spPr>
          <a:xfrm rot="10800000">
            <a:off x="7482151" y="2004715"/>
            <a:ext cx="213901" cy="148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B1599722-3116-8FF2-5FFC-84CF7C06766B}"/>
              </a:ext>
            </a:extLst>
          </p:cNvPr>
          <p:cNvSpPr/>
          <p:nvPr/>
        </p:nvSpPr>
        <p:spPr>
          <a:xfrm>
            <a:off x="6244343" y="2428749"/>
            <a:ext cx="337253" cy="299817"/>
          </a:xfrm>
          <a:prstGeom prst="round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6D69F88D-D8B9-2C95-62DC-A238E1EB3543}"/>
              </a:ext>
            </a:extLst>
          </p:cNvPr>
          <p:cNvSpPr txBox="1">
            <a:spLocks/>
          </p:cNvSpPr>
          <p:nvPr/>
        </p:nvSpPr>
        <p:spPr bwMode="auto">
          <a:xfrm>
            <a:off x="6148149" y="2217223"/>
            <a:ext cx="563543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en-US" sz="800" kern="0" dirty="0">
                <a:solidFill>
                  <a:srgbClr val="0000FF"/>
                </a:solidFill>
                <a:highlight>
                  <a:srgbClr val="FFFF00"/>
                </a:highlight>
                <a:latin typeface="현대하모니 L" panose="02020603020101020101" pitchFamily="18" charset="-127"/>
                <a:ea typeface="현대하모니 L" panose="02020603020101020101" pitchFamily="18" charset="-127"/>
              </a:rPr>
              <a:t>결속위치</a:t>
            </a:r>
          </a:p>
        </p:txBody>
      </p: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78F22798-586F-0E67-B2B7-258209A74A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21773" y="3053125"/>
            <a:ext cx="2206044" cy="1426026"/>
          </a:xfrm>
          <a:prstGeom prst="bent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1CBBFDE4-F65E-AC22-3608-23E1F0F3447F}"/>
              </a:ext>
            </a:extLst>
          </p:cNvPr>
          <p:cNvSpPr/>
          <p:nvPr/>
        </p:nvSpPr>
        <p:spPr>
          <a:xfrm>
            <a:off x="7909508" y="4975250"/>
            <a:ext cx="456600" cy="299817"/>
          </a:xfrm>
          <a:prstGeom prst="roundRect">
            <a:avLst/>
          </a:prstGeom>
          <a:noFill/>
          <a:ln w="317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 Box 206">
            <a:extLst>
              <a:ext uri="{FF2B5EF4-FFF2-40B4-BE49-F238E27FC236}">
                <a16:creationId xmlns:a16="http://schemas.microsoft.com/office/drawing/2014/main" id="{F32C13AB-F115-D523-A11A-D946B4390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307" y="3766138"/>
            <a:ext cx="26196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  <a:lvl2pPr marL="742950" indent="-28575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2pPr>
            <a:lvl3pPr marL="11430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3pPr>
            <a:lvl4pPr marL="16002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4pPr>
            <a:lvl5pPr marL="20574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4) 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사용 와이어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: 6.5mm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5)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결속사이클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: Max 13sec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6) </a:t>
            </a:r>
            <a:r>
              <a:rPr lang="ko-KR" altLang="en-US" sz="1200" dirty="0" err="1">
                <a:latin typeface="현대하모니 L" panose="02020603020101020101" pitchFamily="18" charset="-127"/>
                <a:ea typeface="현대하모니 L" panose="02020603020101020101" pitchFamily="18" charset="-127"/>
              </a:rPr>
              <a:t>가동율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: 200~240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회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/</a:t>
            </a:r>
            <a:r>
              <a:rPr lang="en-US" altLang="ko-KR" sz="1200" dirty="0" err="1">
                <a:latin typeface="현대하모니 L" panose="02020603020101020101" pitchFamily="18" charset="-127"/>
                <a:ea typeface="현대하모니 L" panose="02020603020101020101" pitchFamily="18" charset="-127"/>
              </a:rPr>
              <a:t>hr</a:t>
            </a:r>
            <a:endParaRPr lang="ko-KR" altLang="en-US" sz="12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39" name="화살표: 위쪽/아래쪽 38">
            <a:extLst>
              <a:ext uri="{FF2B5EF4-FFF2-40B4-BE49-F238E27FC236}">
                <a16:creationId xmlns:a16="http://schemas.microsoft.com/office/drawing/2014/main" id="{F99CD7CC-9859-BE12-EC91-745F8B5F43F0}"/>
              </a:ext>
            </a:extLst>
          </p:cNvPr>
          <p:cNvSpPr/>
          <p:nvPr/>
        </p:nvSpPr>
        <p:spPr>
          <a:xfrm>
            <a:off x="6987196" y="4818905"/>
            <a:ext cx="224485" cy="61250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0025491A-59E5-E6DB-57C5-D09D35548F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3105"/>
          <a:stretch>
            <a:fillRect/>
          </a:stretch>
        </p:blipFill>
        <p:spPr>
          <a:xfrm>
            <a:off x="4109825" y="2663116"/>
            <a:ext cx="1675315" cy="82446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D987CDAA-A57A-0195-300D-F47076F214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8522"/>
          <a:stretch>
            <a:fillRect/>
          </a:stretch>
        </p:blipFill>
        <p:spPr>
          <a:xfrm>
            <a:off x="1839747" y="2663116"/>
            <a:ext cx="865080" cy="82446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A5133068-38A6-58D6-5BB7-5D71E4B600C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601" t="42014" r="18269" b="12657"/>
          <a:stretch>
            <a:fillRect/>
          </a:stretch>
        </p:blipFill>
        <p:spPr>
          <a:xfrm>
            <a:off x="3017225" y="2663116"/>
            <a:ext cx="1014930" cy="834185"/>
          </a:xfrm>
          <a:prstGeom prst="rect">
            <a:avLst/>
          </a:prstGeom>
        </p:spPr>
      </p:pic>
      <p:sp>
        <p:nvSpPr>
          <p:cNvPr id="45" name="이등변 삼각형 44">
            <a:extLst>
              <a:ext uri="{FF2B5EF4-FFF2-40B4-BE49-F238E27FC236}">
                <a16:creationId xmlns:a16="http://schemas.microsoft.com/office/drawing/2014/main" id="{8FF46FAE-7D50-96E6-7FE2-1611CCE01A96}"/>
              </a:ext>
            </a:extLst>
          </p:cNvPr>
          <p:cNvSpPr/>
          <p:nvPr/>
        </p:nvSpPr>
        <p:spPr>
          <a:xfrm rot="5400000">
            <a:off x="2449405" y="2983330"/>
            <a:ext cx="824459" cy="1840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9D188E66-D079-6096-8AD5-5656101990C5}"/>
              </a:ext>
            </a:extLst>
          </p:cNvPr>
          <p:cNvSpPr/>
          <p:nvPr/>
        </p:nvSpPr>
        <p:spPr>
          <a:xfrm>
            <a:off x="3505715" y="2922210"/>
            <a:ext cx="217911" cy="185916"/>
          </a:xfrm>
          <a:prstGeom prst="round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제목 1">
            <a:extLst>
              <a:ext uri="{FF2B5EF4-FFF2-40B4-BE49-F238E27FC236}">
                <a16:creationId xmlns:a16="http://schemas.microsoft.com/office/drawing/2014/main" id="{CE9EF6B3-D807-EB49-8A7D-C9A56DE5594E}"/>
              </a:ext>
            </a:extLst>
          </p:cNvPr>
          <p:cNvSpPr txBox="1">
            <a:spLocks/>
          </p:cNvSpPr>
          <p:nvPr/>
        </p:nvSpPr>
        <p:spPr bwMode="auto">
          <a:xfrm>
            <a:off x="3436798" y="2720432"/>
            <a:ext cx="563543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en-US" sz="800" kern="0" dirty="0">
                <a:solidFill>
                  <a:srgbClr val="0000FF"/>
                </a:solidFill>
                <a:highlight>
                  <a:srgbClr val="FFFF00"/>
                </a:highlight>
                <a:latin typeface="현대하모니 L" panose="02020603020101020101" pitchFamily="18" charset="-127"/>
                <a:ea typeface="현대하모니 L" panose="02020603020101020101" pitchFamily="18" charset="-127"/>
              </a:rPr>
              <a:t>결속</a:t>
            </a:r>
          </a:p>
        </p:txBody>
      </p:sp>
      <p:sp>
        <p:nvSpPr>
          <p:cNvPr id="50" name="화살표: 오른쪽 49">
            <a:extLst>
              <a:ext uri="{FF2B5EF4-FFF2-40B4-BE49-F238E27FC236}">
                <a16:creationId xmlns:a16="http://schemas.microsoft.com/office/drawing/2014/main" id="{908DB14C-9139-D178-3B1F-FCB996575439}"/>
              </a:ext>
            </a:extLst>
          </p:cNvPr>
          <p:cNvSpPr/>
          <p:nvPr/>
        </p:nvSpPr>
        <p:spPr>
          <a:xfrm rot="6257331">
            <a:off x="3499932" y="3217431"/>
            <a:ext cx="244070" cy="11098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폭발: 8pt 50">
            <a:extLst>
              <a:ext uri="{FF2B5EF4-FFF2-40B4-BE49-F238E27FC236}">
                <a16:creationId xmlns:a16="http://schemas.microsoft.com/office/drawing/2014/main" id="{F84E2C16-EF38-EDAF-89F8-438A5F2AE18B}"/>
              </a:ext>
            </a:extLst>
          </p:cNvPr>
          <p:cNvSpPr/>
          <p:nvPr/>
        </p:nvSpPr>
        <p:spPr>
          <a:xfrm>
            <a:off x="3440832" y="3284984"/>
            <a:ext cx="323340" cy="210872"/>
          </a:xfrm>
          <a:prstGeom prst="irregularSeal1">
            <a:avLst/>
          </a:prstGeom>
          <a:noFill/>
          <a:ln w="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08CCFADD-D85F-4788-6B72-8025355A59D0}"/>
              </a:ext>
            </a:extLst>
          </p:cNvPr>
          <p:cNvSpPr/>
          <p:nvPr/>
        </p:nvSpPr>
        <p:spPr>
          <a:xfrm>
            <a:off x="4455762" y="3168670"/>
            <a:ext cx="1038711" cy="260329"/>
          </a:xfrm>
          <a:prstGeom prst="round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A611BAEB-7066-4D7A-3ACC-4179AE6CD09F}"/>
              </a:ext>
            </a:extLst>
          </p:cNvPr>
          <p:cNvSpPr txBox="1">
            <a:spLocks/>
          </p:cNvSpPr>
          <p:nvPr/>
        </p:nvSpPr>
        <p:spPr bwMode="auto">
          <a:xfrm>
            <a:off x="4269416" y="2886070"/>
            <a:ext cx="1411402" cy="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484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latinLnBrk="0"/>
            <a:r>
              <a:rPr lang="ko-KR" altLang="en-US" sz="800" kern="0" dirty="0">
                <a:solidFill>
                  <a:srgbClr val="0000FF"/>
                </a:solidFill>
                <a:highlight>
                  <a:srgbClr val="FFFF00"/>
                </a:highlight>
                <a:latin typeface="현대하모니 L" panose="02020603020101020101" pitchFamily="18" charset="-127"/>
                <a:ea typeface="현대하모니 L" panose="02020603020101020101" pitchFamily="18" charset="-127"/>
              </a:rPr>
              <a:t>이송롤러 하단위치로 </a:t>
            </a:r>
            <a:r>
              <a:rPr lang="ko-KR" altLang="en-US" sz="800" kern="0" dirty="0" err="1">
                <a:solidFill>
                  <a:srgbClr val="0000FF"/>
                </a:solidFill>
                <a:highlight>
                  <a:srgbClr val="FFFF00"/>
                </a:highlight>
                <a:latin typeface="현대하모니 L" panose="02020603020101020101" pitchFamily="18" charset="-127"/>
                <a:ea typeface="현대하모니 L" panose="02020603020101020101" pitchFamily="18" charset="-127"/>
              </a:rPr>
              <a:t>제품진행중</a:t>
            </a:r>
            <a:r>
              <a:rPr lang="ko-KR" altLang="en-US" sz="800" kern="0" dirty="0">
                <a:solidFill>
                  <a:srgbClr val="0000FF"/>
                </a:solidFill>
                <a:highlight>
                  <a:srgbClr val="FFFF00"/>
                </a:highlight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ko-KR" altLang="en-US" sz="800" kern="0" dirty="0" err="1">
                <a:solidFill>
                  <a:srgbClr val="0000FF"/>
                </a:solidFill>
                <a:highlight>
                  <a:srgbClr val="FFFF00"/>
                </a:highlight>
                <a:latin typeface="현대하모니 L" panose="02020603020101020101" pitchFamily="18" charset="-127"/>
                <a:ea typeface="현대하모니 L" panose="02020603020101020101" pitchFamily="18" charset="-127"/>
              </a:rPr>
              <a:t>결속선</a:t>
            </a:r>
            <a:r>
              <a:rPr lang="ko-KR" altLang="en-US" sz="800" kern="0" dirty="0">
                <a:solidFill>
                  <a:srgbClr val="0000FF"/>
                </a:solidFill>
                <a:highlight>
                  <a:srgbClr val="FFFF00"/>
                </a:highlight>
                <a:latin typeface="현대하모니 L" panose="02020603020101020101" pitchFamily="18" charset="-127"/>
                <a:ea typeface="현대하모니 L" panose="02020603020101020101" pitchFamily="18" charset="-127"/>
              </a:rPr>
              <a:t> 풀림</a:t>
            </a:r>
          </a:p>
        </p:txBody>
      </p:sp>
    </p:spTree>
    <p:extLst>
      <p:ext uri="{BB962C8B-B14F-4D97-AF65-F5344CB8AC3E}">
        <p14:creationId xmlns:p14="http://schemas.microsoft.com/office/powerpoint/2010/main" val="394572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D3ED1-31AF-B6C1-2AFB-433AD6AB6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>
            <a:extLst>
              <a:ext uri="{FF2B5EF4-FFF2-40B4-BE49-F238E27FC236}">
                <a16:creationId xmlns:a16="http://schemas.microsoft.com/office/drawing/2014/main" id="{9667B6E1-B3F9-F1E4-093A-E2F8C6F4727F}"/>
              </a:ext>
            </a:extLst>
          </p:cNvPr>
          <p:cNvSpPr txBox="1">
            <a:spLocks/>
          </p:cNvSpPr>
          <p:nvPr/>
        </p:nvSpPr>
        <p:spPr>
          <a:xfrm>
            <a:off x="337979" y="34720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</a:t>
            </a:r>
            <a:r>
              <a:rPr lang="ko-KR" altLang="en-US" sz="2000" dirty="0" err="1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결속기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도면</a:t>
            </a:r>
            <a:endParaRPr lang="ko-KR" altLang="en-US" sz="1400" dirty="0">
              <a:latin typeface="현대하모니 B" pitchFamily="18" charset="-127"/>
              <a:ea typeface="현대하모니 B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7379367-10B5-1DD3-D8FC-13E8733A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70" b="3983"/>
          <a:stretch>
            <a:fillRect/>
          </a:stretch>
        </p:blipFill>
        <p:spPr>
          <a:xfrm>
            <a:off x="15167" y="800094"/>
            <a:ext cx="9906000" cy="6057906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DADF0730-63BF-9CE6-6C33-AA37387A0C09}"/>
              </a:ext>
            </a:extLst>
          </p:cNvPr>
          <p:cNvSpPr txBox="1">
            <a:spLocks/>
          </p:cNvSpPr>
          <p:nvPr/>
        </p:nvSpPr>
        <p:spPr>
          <a:xfrm>
            <a:off x="8337376" y="5848876"/>
            <a:ext cx="1583791" cy="1009123"/>
          </a:xfrm>
          <a:prstGeom prst="rect">
            <a:avLst/>
          </a:prstGeom>
          <a:solidFill>
            <a:schemeClr val="bg1"/>
          </a:solidFill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endParaRPr lang="ko-KR" altLang="en-US" sz="1400" dirty="0">
              <a:latin typeface="현대하모니 B" pitchFamily="18" charset="-127"/>
              <a:ea typeface="현대하모니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6930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7">
      <a:majorFont>
        <a:latin typeface="Arial"/>
        <a:ea typeface="현대하모니 B"/>
        <a:cs typeface=""/>
      </a:majorFont>
      <a:minorFont>
        <a:latin typeface="Arial"/>
        <a:ea typeface="현대하모니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C3D7A8E0B24FE44A828FD63BD2399C2E" ma:contentTypeVersion="1" ma:contentTypeDescription="새 문서를 만듭니다." ma:contentTypeScope="" ma:versionID="51d0340c0c02884e9a9d109b09910057">
  <xsd:schema xmlns:xsd="http://www.w3.org/2001/XMLSchema" xmlns:xs="http://www.w3.org/2001/XMLSchema" xmlns:p="http://schemas.microsoft.com/office/2006/metadata/properties" xmlns:ns2="ff21decc-f982-4003-8303-34355b08c24a" targetNamespace="http://schemas.microsoft.com/office/2006/metadata/properties" ma:root="true" ma:fieldsID="25bd605efb50daa4a1130567a2952898" ns2:_="">
    <xsd:import namespace="ff21decc-f982-4003-8303-34355b08c24a"/>
    <xsd:element name="properties">
      <xsd:complexType>
        <xsd:sequence>
          <xsd:element name="documentManagement">
            <xsd:complexType>
              <xsd:all>
                <xsd:element ref="ns2:DeleteY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1decc-f982-4003-8303-34355b08c24a" elementFormDefault="qualified">
    <xsd:import namespace="http://schemas.microsoft.com/office/2006/documentManagement/types"/>
    <xsd:import namespace="http://schemas.microsoft.com/office/infopath/2007/PartnerControls"/>
    <xsd:element name="DeleteYN" ma:index="8" nillable="true" ma:displayName="DeleteYN" ma:internalName="DeleteY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leteYN xmlns="ff21decc-f982-4003-8303-34355b08c2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617661-FA2E-4C92-AF2C-9BE87D524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1decc-f982-4003-8303-34355b08c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77E3E3-E541-49FE-9AE4-85C92F16536A}">
  <ds:schemaRefs>
    <ds:schemaRef ds:uri="http://purl.org/dc/terms/"/>
    <ds:schemaRef ds:uri="ff21decc-f982-4003-8303-34355b08c24a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2F92BC-F117-496F-9790-990268969EA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20300</TotalTime>
  <Words>240</Words>
  <Application>Microsoft Office PowerPoint</Application>
  <PresentationFormat>A4 용지(210x297mm)</PresentationFormat>
  <Paragraphs>72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1" baseType="lpstr">
      <vt:lpstr>HY견명조</vt:lpstr>
      <vt:lpstr>맑은 고딕</vt:lpstr>
      <vt:lpstr>현대하모니 B</vt:lpstr>
      <vt:lpstr>현대하모니 L</vt:lpstr>
      <vt:lpstr>현대하모니 M</vt:lpstr>
      <vt:lpstr>Arial</vt:lpstr>
      <vt:lpstr>Calibri</vt:lpstr>
      <vt:lpstr>Wingdings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hds</dc:creator>
  <cp:lastModifiedBy>김윤필 책임매니저 (인)중형압연팀</cp:lastModifiedBy>
  <cp:revision>763</cp:revision>
  <cp:lastPrinted>2025-08-19T01:03:21Z</cp:lastPrinted>
  <dcterms:created xsi:type="dcterms:W3CDTF">2018-03-07T00:22:22Z</dcterms:created>
  <dcterms:modified xsi:type="dcterms:W3CDTF">2025-08-19T01:05:18Z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0x010100C3D7A8E0B24FE44A828FD63BD2399C2E</vt:lpwstr>
  </property>
  <property fmtid="{D5CDD505-2E9C-101B-9397-08002B2CF9AE}" pid="3" name="ClassificationContentMarkingFooterLocations">
    <vt:lpwstr>Office 테마:8</vt:lpwstr>
  </property>
  <property fmtid="{D5CDD505-2E9C-101B-9397-08002B2CF9AE}" pid="4" name="ClassificationContentMarkingFooterText">
    <vt:lpwstr>본 문서는 현대제철의 정보자산으로 관련 법령에 의해 보호 받습니다.</vt:lpwstr>
  </property>
</Properties>
</file>