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4" r:id="rId5"/>
    <p:sldId id="360" r:id="rId6"/>
    <p:sldId id="361" r:id="rId7"/>
    <p:sldId id="362" r:id="rId8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976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25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162">
          <p15:clr>
            <a:srgbClr val="A4A3A4"/>
          </p15:clr>
        </p15:guide>
        <p15:guide id="10" pos="3120">
          <p15:clr>
            <a:srgbClr val="A4A3A4"/>
          </p15:clr>
        </p15:guide>
        <p15:guide id="11" pos="3438">
          <p15:clr>
            <a:srgbClr val="A4A3A4"/>
          </p15:clr>
        </p15:guide>
        <p15:guide id="12" pos="4617">
          <p15:clr>
            <a:srgbClr val="A4A3A4"/>
          </p15:clr>
        </p15:guide>
        <p15:guide id="13" pos="1986">
          <p15:clr>
            <a:srgbClr val="A4A3A4"/>
          </p15:clr>
        </p15:guide>
        <p15:guide id="14" pos="580">
          <p15:clr>
            <a:srgbClr val="A4A3A4"/>
          </p15:clr>
        </p15:guide>
        <p15:guide id="15" pos="2304">
          <p15:clr>
            <a:srgbClr val="A4A3A4"/>
          </p15:clr>
        </p15:guide>
        <p15:guide id="16" pos="262" userDrawn="1">
          <p15:clr>
            <a:srgbClr val="A4A3A4"/>
          </p15:clr>
        </p15:guide>
        <p15:guide id="17" pos="6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성호" initials="최" lastIdx="3" clrIdx="0">
    <p:extLst>
      <p:ext uri="{19B8F6BF-5375-455C-9EA6-DF929625EA0E}">
        <p15:presenceInfo xmlns:p15="http://schemas.microsoft.com/office/powerpoint/2012/main" userId="S-1-5-21-1944003135-1417914267-667908833-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00FF"/>
    <a:srgbClr val="FFFF99"/>
    <a:srgbClr val="FFFFCC"/>
    <a:srgbClr val="CC3300"/>
    <a:srgbClr val="CCECFF"/>
    <a:srgbClr val="CCFFFF"/>
    <a:srgbClr val="F7FFFF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4" autoAdjust="0"/>
    <p:restoredTop sz="94749" autoAdjust="0"/>
  </p:normalViewPr>
  <p:slideViewPr>
    <p:cSldViewPr showGuides="1">
      <p:cViewPr varScale="1">
        <p:scale>
          <a:sx n="106" d="100"/>
          <a:sy n="106" d="100"/>
        </p:scale>
        <p:origin x="2196" y="96"/>
      </p:cViewPr>
      <p:guideLst>
        <p:guide orient="horz" pos="482"/>
        <p:guide orient="horz" pos="4201"/>
        <p:guide orient="horz" pos="2976"/>
        <p:guide orient="horz" pos="1253"/>
        <p:guide orient="horz" pos="4065"/>
        <p:guide orient="horz" pos="1525"/>
        <p:guide orient="horz" pos="709"/>
        <p:guide orient="horz" pos="845"/>
        <p:guide orient="horz" pos="1162"/>
        <p:guide pos="3120"/>
        <p:guide pos="3438"/>
        <p:guide pos="4617"/>
        <p:guide pos="1986"/>
        <p:guide pos="580"/>
        <p:guide pos="2304"/>
        <p:guide pos="262"/>
        <p:guide pos="6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22E1F1C-8319-4938-9C5E-2C3EEFF14869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47D0293-A9C4-428B-A161-F7DDAB8FF7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3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2E97084-0AE1-4DC8-AE67-F929F63C9C9B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4C3A51D3-45D3-420A-853B-26EE02842D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65">
              <a:spcBef>
                <a:spcPts val="300"/>
              </a:spcBef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924EE-900F-4D2A-B015-67154587C3BB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632520" y="2420888"/>
            <a:ext cx="7884000" cy="25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자유양식(제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70119" y="764704"/>
            <a:ext cx="94358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EE2D7F7-0C5D-433A-BA2A-0068783DE86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34754B1-5481-42F5-A136-487F2D713CB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3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2025-06-27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7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722" tIns="45364" rIns="90722" bIns="45364" anchor="ctr"/>
          <a:lstStyle/>
          <a:p>
            <a:pPr defTabSz="90725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5305" y="274638"/>
            <a:ext cx="8915400" cy="418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latin typeface="+mj-ea"/>
                <a:ea typeface="+mj-ea"/>
              </a:defRPr>
            </a:lvl1pPr>
          </a:lstStyle>
          <a:p>
            <a:r>
              <a:rPr lang="ko-KR" altLang="en-US" dirty="0"/>
              <a:t>제 목 </a:t>
            </a:r>
            <a:r>
              <a:rPr lang="en-US" altLang="ko-KR" dirty="0"/>
              <a:t>– </a:t>
            </a:r>
            <a:r>
              <a:rPr lang="ko-KR" altLang="en-US" dirty="0"/>
              <a:t>현대하모니 </a:t>
            </a:r>
            <a:r>
              <a:rPr lang="en-US" altLang="ko-KR" dirty="0"/>
              <a:t>B, 24pt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7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결재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54426" y="764704"/>
            <a:ext cx="9540000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43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일반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73050" y="604838"/>
            <a:ext cx="6989763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6409321"/>
            <a:ext cx="1512000" cy="3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1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나의 안전 다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5" y="2987224"/>
            <a:ext cx="9906000" cy="3106072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2191682" y="6237312"/>
            <a:ext cx="5522637" cy="3600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2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안전실천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전원참여</a:t>
            </a:r>
            <a:r>
              <a:rPr lang="en-US" altLang="ko-KR" sz="2200" b="1" dirty="0">
                <a:solidFill>
                  <a:prstClr val="black"/>
                </a:solidFill>
                <a:latin typeface="현대하모니 M" pitchFamily="18" charset="-127"/>
                <a:ea typeface="현대하모니 M" pitchFamily="18" charset="-127"/>
              </a:rPr>
              <a:t>!! 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r>
              <a:rPr lang="ko-KR" altLang="en-US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좋아</a:t>
            </a:r>
            <a:r>
              <a:rPr lang="en-US" altLang="ko-KR" sz="22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! </a:t>
            </a:r>
            <a:endParaRPr lang="ko-KR" altLang="en-US" sz="2200" b="1" dirty="0">
              <a:solidFill>
                <a:srgbClr val="0000FF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60742" y="1390873"/>
            <a:ext cx="8220729" cy="141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나는 인간존중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정신을 바탕으로 안전이 최고의 핵심가치임을 인식하고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안전한 </a:t>
            </a:r>
            <a:r>
              <a:rPr lang="ko-KR" altLang="en-US" sz="1900" b="1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일터ㆍ밝고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건강한 삶을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위해 </a:t>
            </a:r>
            <a:endParaRPr lang="en-US" altLang="ko-KR" sz="1900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ko-KR" altLang="en-US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나부터 참여하고 실천해 나갈 것을 다짐합니다</a:t>
            </a:r>
            <a:r>
              <a:rPr lang="en-US" altLang="ko-KR" sz="19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  <p:pic>
        <p:nvPicPr>
          <p:cNvPr id="14" name="그림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7" b="29816"/>
          <a:stretch>
            <a:fillRect/>
          </a:stretch>
        </p:blipFill>
        <p:spPr bwMode="auto">
          <a:xfrm>
            <a:off x="326382" y="1628800"/>
            <a:ext cx="128743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 userDrawn="1"/>
        </p:nvSpPr>
        <p:spPr>
          <a:xfrm>
            <a:off x="3294937" y="3573013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안전의 기본과 원칙을 준수한다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2779067" y="3068959"/>
            <a:ext cx="656683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나의  안전을 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779066" y="4077071"/>
            <a:ext cx="6566837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동료의 안전을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3294937" y="4581125"/>
            <a:ext cx="605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서로의 안전을 간섭하고 배려한다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2781358" y="5085183"/>
            <a:ext cx="656454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ko-KR" altLang="en-US" sz="2000" b="1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rPr>
              <a:t>행복한 가정을 위해</a:t>
            </a:r>
            <a:endParaRPr lang="en-US" altLang="ko-KR" sz="2000" b="1" dirty="0">
              <a:solidFill>
                <a:srgbClr val="000000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297229" y="5589237"/>
            <a:ext cx="604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나는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출근할 때 모습 그대로 귀가한다</a:t>
            </a:r>
            <a:r>
              <a:rPr lang="en-US" altLang="ko-KR" sz="2000" b="1" dirty="0">
                <a:solidFill>
                  <a:srgbClr val="0000FF"/>
                </a:solidFill>
                <a:latin typeface="현대하모니 M" pitchFamily="18" charset="-127"/>
                <a:ea typeface="현대하모니 M" pitchFamily="18" charset="-127"/>
              </a:rPr>
              <a:t>.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919" y1="12181" x2="41919" y2="12181"/>
                        <a14:foregroundMark x1="67172" y1="86969" x2="67172" y2="86969"/>
                        <a14:foregroundMark x1="91414" y1="63173" x2="91414" y2="63173"/>
                        <a14:foregroundMark x1="40404" y1="94334" x2="40404" y2="94334"/>
                        <a14:foregroundMark x1="19192" y1="93201" x2="19192" y2="93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95" y="4248710"/>
            <a:ext cx="453690" cy="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" b="99133" l="0" r="100000">
                        <a14:foregroundMark x1="51714" y1="28613" x2="51714" y2="28613"/>
                        <a14:foregroundMark x1="52857" y1="44220" x2="52857" y2="44220"/>
                        <a14:foregroundMark x1="12000" y1="86994" x2="12000" y2="86994"/>
                        <a14:foregroundMark x1="89429" y1="92197" x2="89429" y2="9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12" y="3184982"/>
            <a:ext cx="371503" cy="36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74" l="0" r="100000">
                        <a14:foregroundMark x1="50638" y1="42979" x2="50638" y2="42979"/>
                        <a14:foregroundMark x1="47660" y1="61702" x2="47660" y2="61702"/>
                        <a14:foregroundMark x1="66383" y1="44681" x2="66383" y2="44681"/>
                        <a14:foregroundMark x1="64681" y1="55319" x2="64681" y2="55319"/>
                        <a14:foregroundMark x1="31489" y1="59149" x2="31489" y2="59149"/>
                        <a14:foregroundMark x1="30638" y1="67660" x2="30638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29" y="5166669"/>
            <a:ext cx="494578" cy="494578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 userDrawn="1"/>
        </p:nvSpPr>
        <p:spPr bwMode="auto">
          <a:xfrm rot="5400000">
            <a:off x="4390232" y="-4390229"/>
            <a:ext cx="1125538" cy="9906000"/>
          </a:xfrm>
          <a:prstGeom prst="rect">
            <a:avLst/>
          </a:prstGeom>
          <a:solidFill>
            <a:srgbClr val="0A297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 latinLnBrk="0">
              <a:defRPr/>
            </a:pPr>
            <a:endParaRPr lang="en-US" sz="2399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그룹 24"/>
          <p:cNvGrpSpPr/>
          <p:nvPr userDrawn="1"/>
        </p:nvGrpSpPr>
        <p:grpSpPr>
          <a:xfrm>
            <a:off x="8351484" y="642428"/>
            <a:ext cx="1498059" cy="410308"/>
            <a:chOff x="2018008" y="2232446"/>
            <a:chExt cx="1711246" cy="431375"/>
          </a:xfrm>
        </p:grpSpPr>
        <p:pic>
          <p:nvPicPr>
            <p:cNvPr id="26" name="그림 25"/>
            <p:cNvPicPr>
              <a:picLocks noChangeAspect="1"/>
            </p:cNvPicPr>
            <p:nvPr userDrawn="1"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08" y="2232446"/>
              <a:ext cx="1512000" cy="3941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2252568" y="2479155"/>
              <a:ext cx="14766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buFont typeface="Arial" pitchFamily="34" charset="0"/>
                <a:buNone/>
              </a:pPr>
              <a:r>
                <a:rPr lang="en-US" altLang="ko-KR" sz="600" i="1" dirty="0">
                  <a:solidFill>
                    <a:srgbClr val="B4B4B4"/>
                  </a:solidFill>
                  <a:latin typeface="현대하모니 B" pitchFamily="18" charset="-127"/>
                  <a:ea typeface="현대하모니 B" pitchFamily="18" charset="-127"/>
                </a:rPr>
                <a:t>Engineering the Future beyond Steel</a:t>
              </a:r>
              <a:endParaRPr lang="ko-KR" altLang="en-US" sz="600" i="1" dirty="0">
                <a:solidFill>
                  <a:srgbClr val="B4B4B4"/>
                </a:solidFill>
                <a:latin typeface="현대하모니 B" pitchFamily="18" charset="-127"/>
                <a:ea typeface="현대하모니 B" pitchFamily="18" charset="-127"/>
              </a:endParaRPr>
            </a:p>
          </p:txBody>
        </p:sp>
      </p:grpSp>
      <p:sp>
        <p:nvSpPr>
          <p:cNvPr id="28" name="직사각형 27"/>
          <p:cNvSpPr/>
          <p:nvPr userDrawn="1"/>
        </p:nvSpPr>
        <p:spPr>
          <a:xfrm>
            <a:off x="5" y="1128564"/>
            <a:ext cx="9906000" cy="140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1945407"/>
            <a:ext cx="1607805" cy="936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9392"/>
            <a:ext cx="99075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176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fety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0A4F-17D2-4197-9C1F-D555381DAC5D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311107" y="2080458"/>
            <a:ext cx="73478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hangingPunct="1"/>
            <a:r>
              <a:rPr lang="en-US" altLang="ko-KR" sz="8000" b="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  <a:cs typeface="Arial" pitchFamily="34" charset="0"/>
              </a:rPr>
              <a:t>Safety Contact</a:t>
            </a:r>
          </a:p>
        </p:txBody>
      </p:sp>
      <p:pic>
        <p:nvPicPr>
          <p:cNvPr id="9" name="Picture 2" descr="http://www.awardsnetwork.com/wp-content/uploads/2013/09/SafetyFirst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49" y="4215699"/>
            <a:ext cx="2410743" cy="24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8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보고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7"/>
          <p:cNvSpPr txBox="1">
            <a:spLocks noChangeArrowheads="1"/>
          </p:cNvSpPr>
          <p:nvPr userDrawn="1"/>
        </p:nvSpPr>
        <p:spPr bwMode="auto">
          <a:xfrm>
            <a:off x="3456820" y="1628800"/>
            <a:ext cx="1022717" cy="520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ctr" latinLnBrk="0" hangingPunct="0">
              <a:buSzPct val="75000"/>
              <a:buFont typeface="Wingdings" pitchFamily="2" charset="2"/>
              <a:buNone/>
            </a:pPr>
            <a:r>
              <a:rPr kumimoji="1" lang="ko-KR" altLang="en-US" sz="2800" dirty="0">
                <a:solidFill>
                  <a:srgbClr val="000000"/>
                </a:solidFill>
                <a:effectLst/>
                <a:latin typeface="현대하모니 B" pitchFamily="18" charset="-127"/>
                <a:ea typeface="현대하모니 B" pitchFamily="18" charset="-127"/>
              </a:rPr>
              <a:t>목  차</a:t>
            </a:r>
            <a:endParaRPr kumimoji="1" lang="en-US" altLang="ko-KR" sz="2800" dirty="0">
              <a:solidFill>
                <a:srgbClr val="000000"/>
              </a:solidFill>
              <a:effectLst/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32" name="Line 10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3327619" y="2149004"/>
            <a:ext cx="6578381" cy="0"/>
          </a:xfrm>
          <a:prstGeom prst="line">
            <a:avLst/>
          </a:prstGeom>
          <a:noFill/>
          <a:ln w="28575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3" name="Line 10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3340319" y="2199804"/>
            <a:ext cx="6578381" cy="0"/>
          </a:xfrm>
          <a:prstGeom prst="line">
            <a:avLst/>
          </a:prstGeom>
          <a:noFill/>
          <a:ln w="6350">
            <a:solidFill>
              <a:srgbClr val="1749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3340100" y="2340372"/>
            <a:ext cx="6565900" cy="352861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+mj-lt"/>
              <a:buAutoNum type="romanUcPeriod"/>
              <a:defRPr sz="2000">
                <a:latin typeface="현대하모니 B" pitchFamily="18" charset="-127"/>
                <a:ea typeface="현대하모니 B" pitchFamily="18" charset="-127"/>
              </a:defRPr>
            </a:lvl1pPr>
            <a:lvl2pPr marL="176213" indent="0">
              <a:buFont typeface="+mj-lt"/>
              <a:buAutoNum type="arabicPeriod"/>
              <a:defRPr sz="1800"/>
            </a:lvl2pPr>
            <a:lvl3pPr marL="354013" indent="0">
              <a:buFont typeface="+mj-ea"/>
              <a:buAutoNum type="circleNumDbPlain"/>
              <a:defRPr sz="1400"/>
            </a:lvl3pPr>
          </a:lstStyle>
          <a:p>
            <a:pPr lvl="0"/>
            <a:r>
              <a:rPr lang="ko-KR" altLang="en-US" dirty="0"/>
              <a:t> 마스터 텍스트 스타일을 편집합니다</a:t>
            </a:r>
          </a:p>
          <a:p>
            <a:pPr lvl="1"/>
            <a:r>
              <a:rPr lang="ko-KR" altLang="en-US" dirty="0"/>
              <a:t> 둘째 수준</a:t>
            </a:r>
          </a:p>
          <a:p>
            <a:pPr lvl="2"/>
            <a:r>
              <a:rPr lang="ko-KR" altLang="en-US" dirty="0"/>
              <a:t> 셋째 수준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58831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45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1352600" y="1628800"/>
            <a:ext cx="7200800" cy="1260000"/>
          </a:xfrm>
          <a:ln w="28575">
            <a:solidFill>
              <a:schemeClr val="tx2"/>
            </a:solidFill>
          </a:ln>
        </p:spPr>
        <p:txBody>
          <a:bodyPr/>
          <a:lstStyle>
            <a:lvl1pPr algn="ctr">
              <a:defRPr sz="4000"/>
            </a:lvl1pPr>
          </a:lstStyle>
          <a:p>
            <a:r>
              <a:rPr lang="ko-KR" altLang="en-US" dirty="0"/>
              <a:t>별 첨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7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396716" y="24928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spc="600" dirty="0">
                <a:solidFill>
                  <a:schemeClr val="tx1"/>
                </a:solidFill>
                <a:effectLst/>
                <a:latin typeface="+mj-ea"/>
                <a:ea typeface="+mj-ea"/>
              </a:rPr>
              <a:t>감사합니다</a:t>
            </a:r>
          </a:p>
        </p:txBody>
      </p:sp>
      <p:pic>
        <p:nvPicPr>
          <p:cNvPr id="33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7" y="476672"/>
            <a:ext cx="900000" cy="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28" y="6456796"/>
            <a:ext cx="1368000" cy="3565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8153" y="103345"/>
            <a:ext cx="10973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2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0A4F-17D2-4197-9C1F-D555381DAC5D}" type="datetimeFigureOut">
              <a:rPr lang="ko-KR" altLang="en-US" smtClean="0"/>
              <a:t>2025-06-27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5F0A-9516-46D7-A47E-A6B5AC51DD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45BAB-1C00-499D-E542-C0EE518DAB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844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ko-KR" alt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본 문서는 현대제철의 정보자산으로 관련 법령에 의해 보호 받습니다.</a:t>
            </a:r>
          </a:p>
        </p:txBody>
      </p:sp>
    </p:spTree>
    <p:extLst>
      <p:ext uri="{BB962C8B-B14F-4D97-AF65-F5344CB8AC3E}">
        <p14:creationId xmlns:p14="http://schemas.microsoft.com/office/powerpoint/2010/main" val="18334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55" r:id="rId3"/>
    <p:sldLayoutId id="2147483677" r:id="rId4"/>
    <p:sldLayoutId id="2147483658" r:id="rId5"/>
    <p:sldLayoutId id="2147483657" r:id="rId6"/>
    <p:sldLayoutId id="2147483659" r:id="rId7"/>
    <p:sldLayoutId id="2147483662" r:id="rId8"/>
    <p:sldLayoutId id="2147483660" r:id="rId9"/>
    <p:sldLayoutId id="2147483680" r:id="rId10"/>
    <p:sldLayoutId id="2147483685" r:id="rId11"/>
    <p:sldLayoutId id="214748368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28631" y="1884580"/>
            <a:ext cx="7887889" cy="4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0" tIns="41980" rIns="83960" bIns="41980" anchor="t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sz="2600" b="0" dirty="0">
                <a:latin typeface="현대하모니 B" pitchFamily="18" charset="-127"/>
                <a:ea typeface="현대하모니 B" pitchFamily="18" charset="-127"/>
              </a:rPr>
              <a:t>제안센터 </a:t>
            </a:r>
            <a:r>
              <a:rPr lang="ko-KR" altLang="en-US" sz="2600" dirty="0">
                <a:latin typeface="현대하모니 B" pitchFamily="18" charset="-127"/>
                <a:ea typeface="현대하모니 B" pitchFamily="18" charset="-127"/>
              </a:rPr>
              <a:t>현업공모 제안서</a:t>
            </a:r>
            <a:endParaRPr lang="ko-KR" altLang="en-US" sz="2600" b="0" dirty="0"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53129" y="5805264"/>
            <a:ext cx="2460252" cy="36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0" tIns="41980" rIns="83960" bIns="41980">
            <a:spAutoFit/>
          </a:bodyPr>
          <a:lstStyle>
            <a:lvl1pPr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8382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838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b="0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판재사업본부 </a:t>
            </a:r>
            <a:r>
              <a:rPr lang="ko-KR" altLang="en-US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화성정비</a:t>
            </a:r>
            <a:r>
              <a:rPr lang="ko-KR" altLang="en-US" b="0" dirty="0">
                <a:latin typeface="현대하모니 M" panose="02020603020101020101" pitchFamily="18" charset="-127"/>
                <a:ea typeface="현대하모니 M" panose="02020603020101020101" pitchFamily="18" charset="-127"/>
              </a:rPr>
              <a:t>팀</a:t>
            </a:r>
          </a:p>
        </p:txBody>
      </p:sp>
      <p:graphicFrame>
        <p:nvGraphicFramePr>
          <p:cNvPr id="1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5071"/>
              </p:ext>
            </p:extLst>
          </p:nvPr>
        </p:nvGraphicFramePr>
        <p:xfrm>
          <a:off x="8541399" y="538741"/>
          <a:ext cx="1171177" cy="823914"/>
        </p:xfrm>
        <a:graphic>
          <a:graphicData uri="http://schemas.openxmlformats.org/drawingml/2006/table">
            <a:tbl>
              <a:tblPr/>
              <a:tblGrid>
                <a:gridCol w="312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의사결정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○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지시사항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●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정보전달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2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56861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품 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9600" marR="0" indent="-609600" algn="l" defTabSz="636588" rtl="0" eaLnBrk="0" fontAlgn="auto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CWF(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정량 불출 장치</a:t>
                      </a:r>
                      <a:r>
                        <a:rPr kumimoji="0" lang="en-US" altLang="ko-KR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 </a:t>
                      </a:r>
                      <a:r>
                        <a:rPr kumimoji="0" lang="ko-KR" altLang="en-US" sz="1200" b="0" dirty="0">
                          <a:solidFill>
                            <a:srgbClr val="000000"/>
                          </a:solidFill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판넬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담당자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정시영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공 장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코크스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 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블렌딩빈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용 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원료탄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정량불출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개 요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10DCB77-CDCA-7398-D138-E894759E2A99}"/>
              </a:ext>
            </a:extLst>
          </p:cNvPr>
          <p:cNvSpPr txBox="1"/>
          <p:nvPr/>
        </p:nvSpPr>
        <p:spPr>
          <a:xfrm>
            <a:off x="1559571" y="1908195"/>
            <a:ext cx="34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▣ 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CWF(</a:t>
            </a:r>
            <a:r>
              <a:rPr lang="ko-KR" altLang="en-US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정량 불출 장치</a:t>
            </a: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) </a:t>
            </a:r>
          </a:p>
        </p:txBody>
      </p:sp>
      <p:grpSp>
        <p:nvGrpSpPr>
          <p:cNvPr id="239" name="그룹 238">
            <a:extLst>
              <a:ext uri="{FF2B5EF4-FFF2-40B4-BE49-F238E27FC236}">
                <a16:creationId xmlns:a16="http://schemas.microsoft.com/office/drawing/2014/main" id="{EC027B2B-31A5-0D7D-2285-7DBBE33BF8C8}"/>
              </a:ext>
            </a:extLst>
          </p:cNvPr>
          <p:cNvGrpSpPr/>
          <p:nvPr/>
        </p:nvGrpSpPr>
        <p:grpSpPr>
          <a:xfrm>
            <a:off x="1712640" y="2204864"/>
            <a:ext cx="6336704" cy="3289555"/>
            <a:chOff x="1640632" y="2204864"/>
            <a:chExt cx="5256584" cy="3289555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7FFC3902-E2C8-A433-F084-18D8C6B6F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0632" y="2204864"/>
              <a:ext cx="5256584" cy="32895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D7423D69-9D93-CCA0-C14E-0ABB392E2539}"/>
                </a:ext>
              </a:extLst>
            </p:cNvPr>
            <p:cNvSpPr/>
            <p:nvPr/>
          </p:nvSpPr>
          <p:spPr bwMode="auto">
            <a:xfrm>
              <a:off x="1640632" y="2636912"/>
              <a:ext cx="2232248" cy="2857507"/>
            </a:xfrm>
            <a:prstGeom prst="rect">
              <a:avLst/>
            </a:prstGeom>
            <a:solidFill>
              <a:srgbClr val="61B1F9">
                <a:alpha val="20000"/>
              </a:srgbClr>
            </a:solidFill>
            <a:ln w="19050" cap="flat" cmpd="sng" algn="ctr">
              <a:solidFill>
                <a:schemeClr val="tx1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600" kern="0" dirty="0">
                  <a:solidFill>
                    <a:srgbClr val="0000FF"/>
                  </a:solidFill>
                  <a:latin typeface="현대하모니 B" pitchFamily="18" charset="-127"/>
                  <a:ea typeface="현대하모니 B" pitchFamily="18" charset="-127"/>
                </a:rPr>
                <a:t>국산화 판넬</a:t>
              </a: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007C2BBC-A817-94C9-E545-AF62B5F1BCDB}"/>
              </a:ext>
            </a:extLst>
          </p:cNvPr>
          <p:cNvSpPr txBox="1"/>
          <p:nvPr/>
        </p:nvSpPr>
        <p:spPr>
          <a:xfrm>
            <a:off x="1640632" y="5661248"/>
            <a:ext cx="8064896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ko-KR" sz="1400" dirty="0"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lang="en-US" altLang="ko-KR" sz="1050" dirty="0"/>
              <a:t>※ </a:t>
            </a:r>
            <a:r>
              <a:rPr lang="ko-KR" altLang="en-US" sz="1050" dirty="0" err="1"/>
              <a:t>불출량</a:t>
            </a:r>
            <a:r>
              <a:rPr lang="ko-KR" altLang="en-US" sz="1050" dirty="0"/>
              <a:t> </a:t>
            </a:r>
            <a:r>
              <a:rPr lang="en-US" altLang="ko-KR" sz="1050" dirty="0"/>
              <a:t>= </a:t>
            </a:r>
            <a:r>
              <a:rPr lang="ko-KR" altLang="en-US" sz="1050" dirty="0" err="1"/>
              <a:t>원료탄</a:t>
            </a:r>
            <a:r>
              <a:rPr lang="en-US" altLang="ko-KR" sz="1050" dirty="0"/>
              <a:t> </a:t>
            </a:r>
            <a:r>
              <a:rPr lang="ko-KR" altLang="en-US" sz="1050" dirty="0"/>
              <a:t>중량 </a:t>
            </a:r>
            <a:r>
              <a:rPr lang="en-US" altLang="ko-KR" sz="1050" dirty="0"/>
              <a:t>(kg/m) x </a:t>
            </a:r>
            <a:r>
              <a:rPr lang="ko-KR" altLang="en-US" sz="1050" dirty="0" err="1"/>
              <a:t>벨트컨베이어</a:t>
            </a:r>
            <a:r>
              <a:rPr lang="en-US" altLang="ko-KR" sz="1050" dirty="0"/>
              <a:t> </a:t>
            </a:r>
            <a:r>
              <a:rPr lang="ko-KR" altLang="en-US" sz="1050" dirty="0"/>
              <a:t>속도</a:t>
            </a:r>
            <a:r>
              <a:rPr lang="en-US" altLang="ko-KR" sz="1050" dirty="0"/>
              <a:t>(m/s)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ko-KR" sz="1050" b="0" dirty="0"/>
              <a:t>     </a:t>
            </a:r>
            <a:r>
              <a:rPr lang="ko-KR" altLang="en-US" sz="1050" b="0" dirty="0"/>
              <a:t>측정된 공급량</a:t>
            </a:r>
            <a:r>
              <a:rPr lang="en-US" altLang="ko-KR" sz="1050" b="0" dirty="0"/>
              <a:t>(PV)</a:t>
            </a:r>
            <a:r>
              <a:rPr lang="ko-KR" altLang="en-US" sz="1050" b="0" dirty="0"/>
              <a:t>과 설정치</a:t>
            </a:r>
            <a:r>
              <a:rPr lang="en-US" altLang="ko-KR" sz="1050" b="0" dirty="0"/>
              <a:t>(SV)</a:t>
            </a:r>
            <a:r>
              <a:rPr lang="ko-KR" altLang="en-US" sz="1050" b="0" dirty="0"/>
              <a:t>를 </a:t>
            </a:r>
            <a:r>
              <a:rPr lang="ko-KR" altLang="en-US" sz="1050" dirty="0"/>
              <a:t>비교를 통해</a:t>
            </a:r>
            <a:r>
              <a:rPr lang="ko-KR" altLang="en-US" sz="1050" b="0" dirty="0"/>
              <a:t> </a:t>
            </a:r>
            <a:r>
              <a:rPr lang="en-US" altLang="ko-KR" sz="1050" b="0" dirty="0"/>
              <a:t>Vibrator Feeder</a:t>
            </a:r>
            <a:r>
              <a:rPr lang="ko-KR" altLang="en-US" sz="1050" b="0" dirty="0"/>
              <a:t>의 속도를 제어하여 </a:t>
            </a:r>
            <a:r>
              <a:rPr lang="ko-KR" altLang="en-US" sz="1050" b="0" dirty="0" err="1"/>
              <a:t>원료탄</a:t>
            </a:r>
            <a:r>
              <a:rPr lang="ko-KR" altLang="en-US" sz="1050" b="0" dirty="0"/>
              <a:t> 정량 불출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ko-KR" altLang="en-US" sz="1050" b="0" dirty="0"/>
              <a:t>    </a:t>
            </a:r>
            <a:endParaRPr lang="en-US" altLang="ko-KR" sz="1400" dirty="0"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7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29235"/>
              </p:ext>
            </p:extLst>
          </p:nvPr>
        </p:nvGraphicFramePr>
        <p:xfrm>
          <a:off x="453000" y="944287"/>
          <a:ext cx="9000000" cy="5365033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5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현상 및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문제점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● 현상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컨트롤 판넬 내부 디지털제어보드 잦은 고장에 따른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CWF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작동 불가</a:t>
                      </a: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● 문제점 </a:t>
                      </a: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       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① </a:t>
                      </a:r>
                      <a:r>
                        <a:rPr kumimoji="1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기존품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1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자재비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지속 상승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디지털제어보드 현 단가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: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약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15,500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천원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        ② </a:t>
                      </a:r>
                      <a:r>
                        <a:rPr kumimoji="1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기존품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수리 불가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수리 입고 후 사용시 </a:t>
                      </a:r>
                      <a:r>
                        <a:rPr kumimoji="1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재고장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발생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       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③ 납기 약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개월 소요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(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제조사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: </a:t>
                      </a:r>
                      <a:r>
                        <a:rPr kumimoji="1" lang="en-US" altLang="ko-K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Kukla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,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오스트리아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        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④ 발주 후 입고 불가 경우 발생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(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제조사의 납품기한 장기연장 및 </a:t>
                      </a:r>
                      <a:r>
                        <a:rPr kumimoji="1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발주사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자재수급 불확실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 descr="전자제품, 기계, 전자 공학, 전자 부품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D85C2DE-F300-B97E-AE05-4ACE4E6FB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00670" y="2996952"/>
            <a:ext cx="2905593" cy="2592288"/>
          </a:xfrm>
          <a:prstGeom prst="rect">
            <a:avLst/>
          </a:prstGeom>
        </p:spPr>
      </p:pic>
      <p:pic>
        <p:nvPicPr>
          <p:cNvPr id="5" name="그림 4" descr="전자제품, 전자 부품, 전자 공학, 회로 구성요소이(가) 표시된 사진">
            <a:extLst>
              <a:ext uri="{FF2B5EF4-FFF2-40B4-BE49-F238E27FC236}">
                <a16:creationId xmlns:a16="http://schemas.microsoft.com/office/drawing/2014/main" id="{BBB06AC4-2D83-D2AA-4783-D7374701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7015" y="2996952"/>
            <a:ext cx="2905593" cy="259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9E841-D368-8A20-9578-7CADCA28DF94}"/>
              </a:ext>
            </a:extLst>
          </p:cNvPr>
          <p:cNvSpPr txBox="1"/>
          <p:nvPr/>
        </p:nvSpPr>
        <p:spPr>
          <a:xfrm>
            <a:off x="4201677" y="566124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&lt; </a:t>
            </a:r>
            <a:r>
              <a:rPr lang="ko-KR" altLang="en-US" sz="1200" dirty="0"/>
              <a:t>디지털 제어보드 </a:t>
            </a:r>
            <a:r>
              <a:rPr lang="en-US" altLang="ko-KR" sz="1200" dirty="0"/>
              <a:t>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71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 txBox="1">
            <a:spLocks/>
          </p:cNvSpPr>
          <p:nvPr/>
        </p:nvSpPr>
        <p:spPr>
          <a:xfrm>
            <a:off x="498028" y="274365"/>
            <a:ext cx="7407299" cy="418058"/>
          </a:xfrm>
          <a:prstGeom prst="rect">
            <a:avLst/>
          </a:prstGeom>
        </p:spPr>
        <p:txBody>
          <a:bodyPr lIns="91398" tIns="45699" rIns="91398" bIns="45699"/>
          <a:lstStyle>
            <a:lvl1pPr algn="l" defTabSz="914298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▣ 제안센터</a:t>
            </a:r>
            <a:r>
              <a:rPr lang="en-US" altLang="ko-KR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  <a:cs typeface="Arial" charset="0"/>
              </a:rPr>
              <a:t>현업공모 제안서</a:t>
            </a:r>
            <a:endParaRPr lang="ko-KR" altLang="en-US" sz="2000" dirty="0">
              <a:latin typeface="현대하모니 B" pitchFamily="18" charset="-127"/>
              <a:ea typeface="현대하모니 B" pitchFamily="18" charset="-127"/>
            </a:endParaRPr>
          </a:p>
        </p:txBody>
      </p:sp>
      <p:graphicFrame>
        <p:nvGraphicFramePr>
          <p:cNvPr id="15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7065"/>
              </p:ext>
            </p:extLst>
          </p:nvPr>
        </p:nvGraphicFramePr>
        <p:xfrm>
          <a:off x="453000" y="944287"/>
          <a:ext cx="9000000" cy="540000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개발 내용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● 목표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기존 </a:t>
                      </a:r>
                      <a:r>
                        <a:rPr kumimoji="1" lang="en-US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KUKLA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CWF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제어 가능한 컨트롤 판넬 기술 개발 및 설치 적용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코크스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원료탄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12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종에 대해 </a:t>
                      </a:r>
                      <a:r>
                        <a:rPr kumimoji="1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정량불출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정상조업 가능 조건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● 항목 및 조건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테스트 수량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 Set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연간예상소요량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14 Set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테스트기간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개발 시작 후 </a:t>
                      </a:r>
                      <a:r>
                        <a:rPr kumimoji="1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6</a:t>
                      </a:r>
                      <a:r>
                        <a:rPr kumimoji="1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  <a:cs typeface="+mn-cs"/>
                        </a:rPr>
                        <a:t>개월</a:t>
                      </a:r>
                      <a:endParaRPr kumimoji="1" lang="ko-KR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기대효과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①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CWF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고장 시 신속 조치          ②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CWF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유지보수 비용 절감           ③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CWF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  <a:cs typeface="굴림" charset="-127"/>
                        </a:rPr>
                        <a:t>본체 국산화 연계          ④ 타 공장 국산화 수평 전개 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굴림" charset="-127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14EA58B9-E6BD-A398-370A-A061CBDE0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11234"/>
              </p:ext>
            </p:extLst>
          </p:nvPr>
        </p:nvGraphicFramePr>
        <p:xfrm>
          <a:off x="1640632" y="1700808"/>
          <a:ext cx="5583952" cy="1512169"/>
        </p:xfrm>
        <a:graphic>
          <a:graphicData uri="http://schemas.openxmlformats.org/drawingml/2006/table">
            <a:tbl>
              <a:tblPr/>
              <a:tblGrid>
                <a:gridCol w="31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합격 조건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①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Setting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Value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대비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Actual Value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허용오차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±2%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넘지 않을 것</a:t>
                      </a:r>
                      <a:b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</a:b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→ 연속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회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(10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초 주기로 연속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회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, 30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초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발생시 설비 정지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② 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판넬 제작 상태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도면 비교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), I/O Test,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컨트롤보드 내 </a:t>
                      </a:r>
                      <a:r>
                        <a:rPr kumimoji="0" lang="ko-KR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전장품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고장 없을 것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Group 2">
            <a:extLst>
              <a:ext uri="{FF2B5EF4-FFF2-40B4-BE49-F238E27FC236}">
                <a16:creationId xmlns:a16="http://schemas.microsoft.com/office/drawing/2014/main" id="{11AEDAB5-DACF-2E84-41F4-60D333FEF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11324"/>
              </p:ext>
            </p:extLst>
          </p:nvPr>
        </p:nvGraphicFramePr>
        <p:xfrm>
          <a:off x="1640632" y="3573017"/>
          <a:ext cx="7722279" cy="1368151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항   목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1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단계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 </a:t>
                      </a:r>
                      <a:r>
                        <a:rPr kumimoji="0" lang="ko-KR" alt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입고후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판넬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검수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단계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 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설비 동작 점검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3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단계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 </a:t>
                      </a:r>
                      <a:r>
                        <a:rPr kumimoji="0" lang="ko-KR" alt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사용성</a:t>
                      </a:r>
                      <a:r>
                        <a:rPr kumimoji="0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평가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내  용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전장품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제조사 점검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도면 대비 특이사항 확인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판넬 설치 상태 점검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CWF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동작 점검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테스트품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 적용 후 지속 사용 테스트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기간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: 3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개월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합격 조건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검수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Spec</a:t>
                      </a: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정상 동작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  <a:cs typeface="Times New Roman" pitchFamily="18" charset="0"/>
                        </a:rPr>
                        <a:t>사용 중 제품 이상 트러블 미 발생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  <a:cs typeface="Times New Roman" pitchFamily="18" charset="0"/>
                      </a:endParaRPr>
                    </a:p>
                  </a:txBody>
                  <a:tcPr marL="43217" marR="43217" marT="36007" marB="36007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1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6mI3UciUuZyJerjjg5hw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7">
      <a:majorFont>
        <a:latin typeface="Arial"/>
        <a:ea typeface="현대하모니 B"/>
        <a:cs typeface=""/>
      </a:majorFont>
      <a:minorFont>
        <a:latin typeface="Arial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C3D7A8E0B24FE44A828FD63BD2399C2E" ma:contentTypeVersion="1" ma:contentTypeDescription="새 문서를 만듭니다." ma:contentTypeScope="" ma:versionID="51d0340c0c02884e9a9d109b09910057">
  <xsd:schema xmlns:xsd="http://www.w3.org/2001/XMLSchema" xmlns:xs="http://www.w3.org/2001/XMLSchema" xmlns:p="http://schemas.microsoft.com/office/2006/metadata/properties" xmlns:ns2="ff21decc-f982-4003-8303-34355b08c24a" targetNamespace="http://schemas.microsoft.com/office/2006/metadata/properties" ma:root="true" ma:fieldsID="25bd605efb50daa4a1130567a2952898" ns2:_="">
    <xsd:import namespace="ff21decc-f982-4003-8303-34355b08c24a"/>
    <xsd:element name="properties">
      <xsd:complexType>
        <xsd:sequence>
          <xsd:element name="documentManagement">
            <xsd:complexType>
              <xsd:all>
                <xsd:element ref="ns2:DeleteY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decc-f982-4003-8303-34355b08c24a" elementFormDefault="qualified">
    <xsd:import namespace="http://schemas.microsoft.com/office/2006/documentManagement/types"/>
    <xsd:import namespace="http://schemas.microsoft.com/office/infopath/2007/PartnerControls"/>
    <xsd:element name="DeleteYN" ma:index="8" nillable="true" ma:displayName="DeleteYN" ma:internalName="DeleteY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YN xmlns="ff21decc-f982-4003-8303-34355b08c2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17661-FA2E-4C92-AF2C-9BE87D52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decc-f982-4003-8303-34355b08c2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7E3E3-E541-49FE-9AE4-85C92F16536A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ff21decc-f982-4003-8303-34355b08c24a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2F92BC-F117-496F-9790-990268969E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19970</TotalTime>
  <Words>367</Words>
  <Application>Microsoft Office PowerPoint</Application>
  <PresentationFormat>A4 용지(210x297mm)</PresentationFormat>
  <Paragraphs>91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HY견명조</vt:lpstr>
      <vt:lpstr>맑은 고딕</vt:lpstr>
      <vt:lpstr>현대하모니 B</vt:lpstr>
      <vt:lpstr>현대하모니 L</vt:lpstr>
      <vt:lpstr>현대하모니 M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hds</dc:creator>
  <cp:lastModifiedBy>정시영 매니저 화성정비팀</cp:lastModifiedBy>
  <cp:revision>753</cp:revision>
  <cp:lastPrinted>2024-05-29T07:32:53Z</cp:lastPrinted>
  <dcterms:created xsi:type="dcterms:W3CDTF">2018-03-07T00:22:22Z</dcterms:created>
  <dcterms:modified xsi:type="dcterms:W3CDTF">2025-06-27T06:06:31Z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0x010100C3D7A8E0B24FE44A828FD63BD2399C2E</vt:lpwstr>
  </property>
  <property fmtid="{D5CDD505-2E9C-101B-9397-08002B2CF9AE}" pid="3" name="ClassificationContentMarkingFooterLocations">
    <vt:lpwstr>Office 테마:8</vt:lpwstr>
  </property>
  <property fmtid="{D5CDD505-2E9C-101B-9397-08002B2CF9AE}" pid="4" name="ClassificationContentMarkingFooterText">
    <vt:lpwstr>본 문서는 현대제철의 정보자산으로 관련 법령에 의해 보호 받습니다.</vt:lpwstr>
  </property>
</Properties>
</file>